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1" r:id="rId1"/>
  </p:sldMasterIdLst>
  <p:notesMasterIdLst>
    <p:notesMasterId r:id="rId19"/>
  </p:notesMasterIdLst>
  <p:sldIdLst>
    <p:sldId id="256" r:id="rId2"/>
    <p:sldId id="333" r:id="rId3"/>
    <p:sldId id="343" r:id="rId4"/>
    <p:sldId id="302" r:id="rId5"/>
    <p:sldId id="335" r:id="rId6"/>
    <p:sldId id="337" r:id="rId7"/>
    <p:sldId id="339" r:id="rId8"/>
    <p:sldId id="325" r:id="rId9"/>
    <p:sldId id="329" r:id="rId10"/>
    <p:sldId id="332" r:id="rId11"/>
    <p:sldId id="331" r:id="rId12"/>
    <p:sldId id="328" r:id="rId13"/>
    <p:sldId id="327" r:id="rId14"/>
    <p:sldId id="340" r:id="rId15"/>
    <p:sldId id="341" r:id="rId16"/>
    <p:sldId id="342" r:id="rId17"/>
    <p:sldId id="344" r:id="rId18"/>
  </p:sldIdLst>
  <p:sldSz cx="9144000" cy="6858000" type="screen4x3"/>
  <p:notesSz cx="6858000" cy="9144000"/>
  <p:defaultTextStyle>
    <a:defPPr>
      <a:defRPr lang="es-V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D5F0"/>
    <a:srgbClr val="FCE3D0"/>
    <a:srgbClr val="FBD8BD"/>
    <a:srgbClr val="FFD9D9"/>
    <a:srgbClr val="FFCCCC"/>
    <a:srgbClr val="FFCCFF"/>
    <a:srgbClr val="FFFFCC"/>
    <a:srgbClr val="36174D"/>
    <a:srgbClr val="DAEEE1"/>
    <a:srgbClr val="3C1A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1" autoAdjust="0"/>
    <p:restoredTop sz="94628" autoAdjust="0"/>
  </p:normalViewPr>
  <p:slideViewPr>
    <p:cSldViewPr>
      <p:cViewPr varScale="1">
        <p:scale>
          <a:sx n="67" d="100"/>
          <a:sy n="67" d="100"/>
        </p:scale>
        <p:origin x="13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407860-C69C-4F3F-A27A-10C6FC2A10B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EC0EB978-448E-4A16-879D-FB98B4EFDF9D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s-VE" sz="1600" b="1" spc="-70" baseline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Nº 1. Proseguir con las siete líneas de acción sobre Pastoral y Formación del Personal</a:t>
          </a:r>
          <a:endParaRPr lang="es-VE" sz="1600" b="1" spc="-70" baseline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1B0E2C4-8DC9-4366-B0C8-3A70933E1F96}" type="parTrans" cxnId="{7FAF448D-08B0-4032-94FB-CE33A516ED4A}">
      <dgm:prSet/>
      <dgm:spPr/>
      <dgm:t>
        <a:bodyPr/>
        <a:lstStyle/>
        <a:p>
          <a:endParaRPr lang="es-VE"/>
        </a:p>
      </dgm:t>
    </dgm:pt>
    <dgm:pt modelId="{0F518EFA-430E-47EB-936A-63B264E2E646}" type="sibTrans" cxnId="{7FAF448D-08B0-4032-94FB-CE33A516ED4A}">
      <dgm:prSet/>
      <dgm:spPr/>
      <dgm:t>
        <a:bodyPr/>
        <a:lstStyle/>
        <a:p>
          <a:endParaRPr lang="es-VE"/>
        </a:p>
      </dgm:t>
    </dgm:pt>
    <dgm:pt modelId="{A0155362-978F-4B9D-8E61-630A44AA886C}">
      <dgm:prSet phldrT="[Texto]" custT="1"/>
      <dgm:spPr>
        <a:solidFill>
          <a:srgbClr val="B2D5F0"/>
        </a:solidFill>
      </dgm:spPr>
      <dgm:t>
        <a:bodyPr/>
        <a:lstStyle/>
        <a:p>
          <a:pPr>
            <a:lnSpc>
              <a:spcPct val="120000"/>
            </a:lnSpc>
          </a:pPr>
          <a:r>
            <a:rPr lang="es-VE" sz="1600" b="1" spc="-70" baseline="0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Nº 2. Profundizar la formación explícita del alumnado en las 4 Cs.</a:t>
          </a:r>
          <a:endParaRPr lang="es-VE" sz="1600" b="1" spc="-70" baseline="0" dirty="0">
            <a:solidFill>
              <a:schemeClr val="accent2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903AD39-06B9-4F5E-BD0C-179AF3FED9FF}" type="parTrans" cxnId="{F5A1CBA0-DDC2-4D83-969E-DB0B683A54BB}">
      <dgm:prSet/>
      <dgm:spPr/>
      <dgm:t>
        <a:bodyPr/>
        <a:lstStyle/>
        <a:p>
          <a:endParaRPr lang="es-VE"/>
        </a:p>
      </dgm:t>
    </dgm:pt>
    <dgm:pt modelId="{92707ECC-0D3B-4BC7-8738-75743130A30B}" type="sibTrans" cxnId="{F5A1CBA0-DDC2-4D83-969E-DB0B683A54BB}">
      <dgm:prSet/>
      <dgm:spPr/>
      <dgm:t>
        <a:bodyPr/>
        <a:lstStyle/>
        <a:p>
          <a:endParaRPr lang="es-VE"/>
        </a:p>
      </dgm:t>
    </dgm:pt>
    <dgm:pt modelId="{1BDA9928-6312-4985-AFC8-88C5D25C94F1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pPr>
            <a:lnSpc>
              <a:spcPct val="120000"/>
            </a:lnSpc>
          </a:pPr>
          <a:r>
            <a:rPr lang="es-VE" sz="1600" b="1" spc="-70" baseline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Nº 3. Seguir analizando la situación educativa y política del país,  identificar dificultades/riesgos y afrontarlos</a:t>
          </a:r>
          <a:endParaRPr lang="es-VE" sz="1600" b="1" spc="-70" baseline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46582D9-E406-47A4-BFE4-19D77BF17FBF}" type="sibTrans" cxnId="{21B45395-7DB0-4FAF-917F-5A1CA725C812}">
      <dgm:prSet/>
      <dgm:spPr/>
      <dgm:t>
        <a:bodyPr/>
        <a:lstStyle/>
        <a:p>
          <a:endParaRPr lang="es-VE"/>
        </a:p>
      </dgm:t>
    </dgm:pt>
    <dgm:pt modelId="{915B9289-66F8-4A0E-A660-DFCF2BC095F0}" type="parTrans" cxnId="{21B45395-7DB0-4FAF-917F-5A1CA725C812}">
      <dgm:prSet/>
      <dgm:spPr/>
      <dgm:t>
        <a:bodyPr/>
        <a:lstStyle/>
        <a:p>
          <a:endParaRPr lang="es-VE"/>
        </a:p>
      </dgm:t>
    </dgm:pt>
    <dgm:pt modelId="{C7769C5A-DCA1-42CE-BA15-90043E5435EE}">
      <dgm:prSet phldrT="[Texto]" custT="1"/>
      <dgm:spPr>
        <a:solidFill>
          <a:srgbClr val="B2D5F0"/>
        </a:solidFill>
      </dgm:spPr>
      <dgm:t>
        <a:bodyPr/>
        <a:lstStyle/>
        <a:p>
          <a:pPr>
            <a:lnSpc>
              <a:spcPct val="120000"/>
            </a:lnSpc>
          </a:pPr>
          <a:r>
            <a:rPr lang="es-VE" sz="1600" b="1" spc="-70" baseline="0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Nº 6. Promover propuestas y aportes institucionales ante problemas y necesidades del país</a:t>
          </a:r>
          <a:endParaRPr lang="es-VE" sz="1600" b="1" spc="-70" baseline="0" dirty="0">
            <a:solidFill>
              <a:schemeClr val="accent2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ADBA4B8-1693-44A6-94D5-9866FD55CB9F}" type="parTrans" cxnId="{5C67F311-933B-43F4-B648-B5FE2826E5E7}">
      <dgm:prSet/>
      <dgm:spPr/>
      <dgm:t>
        <a:bodyPr/>
        <a:lstStyle/>
        <a:p>
          <a:endParaRPr lang="es-VE"/>
        </a:p>
      </dgm:t>
    </dgm:pt>
    <dgm:pt modelId="{485E7168-FAEC-470E-BE34-53A4D72BCB13}" type="sibTrans" cxnId="{5C67F311-933B-43F4-B648-B5FE2826E5E7}">
      <dgm:prSet/>
      <dgm:spPr/>
      <dgm:t>
        <a:bodyPr/>
        <a:lstStyle/>
        <a:p>
          <a:endParaRPr lang="es-VE"/>
        </a:p>
      </dgm:t>
    </dgm:pt>
    <dgm:pt modelId="{D818EE97-CD87-43C3-B64D-0F004F52432D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pPr>
            <a:lnSpc>
              <a:spcPct val="120000"/>
            </a:lnSpc>
          </a:pPr>
          <a:r>
            <a:rPr lang="es-VE" sz="1600" b="1" spc="-70" baseline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Nº 7. Fomentar actividades y movimientos juveniles con sello de compromiso,  entre obras y en red. Trabajar el tema de Proyecto de Vida y Vocación</a:t>
          </a:r>
          <a:endParaRPr lang="es-VE" sz="1600" b="1" spc="-70" baseline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0239FCA-255F-47A7-B968-6ED6A94E96C0}" type="parTrans" cxnId="{468A717F-A964-4C0B-8210-D38121344D8C}">
      <dgm:prSet/>
      <dgm:spPr/>
      <dgm:t>
        <a:bodyPr/>
        <a:lstStyle/>
        <a:p>
          <a:endParaRPr lang="es-VE"/>
        </a:p>
      </dgm:t>
    </dgm:pt>
    <dgm:pt modelId="{80678C09-B2F5-4B74-9A9A-0AB01B7B6A18}" type="sibTrans" cxnId="{468A717F-A964-4C0B-8210-D38121344D8C}">
      <dgm:prSet/>
      <dgm:spPr/>
      <dgm:t>
        <a:bodyPr/>
        <a:lstStyle/>
        <a:p>
          <a:endParaRPr lang="es-VE"/>
        </a:p>
      </dgm:t>
    </dgm:pt>
    <dgm:pt modelId="{E7898B8B-B3DD-4DE4-BBDC-51D09A65ACB6}">
      <dgm:prSet phldrT="[Texto]" custT="1"/>
      <dgm:spPr>
        <a:solidFill>
          <a:srgbClr val="B2D5F0"/>
        </a:solidFill>
      </dgm:spPr>
      <dgm:t>
        <a:bodyPr/>
        <a:lstStyle/>
        <a:p>
          <a:pPr>
            <a:lnSpc>
              <a:spcPct val="120000"/>
            </a:lnSpc>
          </a:pPr>
          <a:r>
            <a:rPr lang="es-VE" sz="1600" b="1" spc="-70" baseline="0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Nº 8. Ampliar la oferta de Ejercicios Espirituales, convivencias, etc., para el personal</a:t>
          </a:r>
          <a:endParaRPr lang="es-VE" sz="1600" b="1" spc="-70" baseline="0" dirty="0">
            <a:solidFill>
              <a:schemeClr val="accent2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5DFC564-4033-42B5-A29C-F10D2898C247}" type="parTrans" cxnId="{8CD4FD2D-AE44-4A2C-99E7-335B3D34D829}">
      <dgm:prSet/>
      <dgm:spPr/>
      <dgm:t>
        <a:bodyPr/>
        <a:lstStyle/>
        <a:p>
          <a:endParaRPr lang="es-VE"/>
        </a:p>
      </dgm:t>
    </dgm:pt>
    <dgm:pt modelId="{81D76F13-11D2-4351-AF64-54CB69FAEC3F}" type="sibTrans" cxnId="{8CD4FD2D-AE44-4A2C-99E7-335B3D34D829}">
      <dgm:prSet/>
      <dgm:spPr/>
      <dgm:t>
        <a:bodyPr/>
        <a:lstStyle/>
        <a:p>
          <a:endParaRPr lang="es-VE"/>
        </a:p>
      </dgm:t>
    </dgm:pt>
    <dgm:pt modelId="{B2AF88EA-54C9-40D1-875A-439F33069C44}" type="pres">
      <dgm:prSet presAssocID="{B1407860-C69C-4F3F-A27A-10C6FC2A10B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VE"/>
        </a:p>
      </dgm:t>
    </dgm:pt>
    <dgm:pt modelId="{D7F9B5FC-269C-488B-954A-8B3DE4D3DEB6}" type="pres">
      <dgm:prSet presAssocID="{B1407860-C69C-4F3F-A27A-10C6FC2A10B7}" presName="Name1" presStyleCnt="0"/>
      <dgm:spPr/>
    </dgm:pt>
    <dgm:pt modelId="{40A6CEE6-68F0-402D-900F-2F99116B0349}" type="pres">
      <dgm:prSet presAssocID="{B1407860-C69C-4F3F-A27A-10C6FC2A10B7}" presName="cycle" presStyleCnt="0"/>
      <dgm:spPr/>
    </dgm:pt>
    <dgm:pt modelId="{19012ECF-DB93-40C5-A0D9-09E4AB9E1775}" type="pres">
      <dgm:prSet presAssocID="{B1407860-C69C-4F3F-A27A-10C6FC2A10B7}" presName="srcNode" presStyleLbl="node1" presStyleIdx="0" presStyleCnt="6"/>
      <dgm:spPr/>
    </dgm:pt>
    <dgm:pt modelId="{292C603F-2E87-4BEB-A74F-DB30B237FA81}" type="pres">
      <dgm:prSet presAssocID="{B1407860-C69C-4F3F-A27A-10C6FC2A10B7}" presName="conn" presStyleLbl="parChTrans1D2" presStyleIdx="0" presStyleCnt="1"/>
      <dgm:spPr/>
      <dgm:t>
        <a:bodyPr/>
        <a:lstStyle/>
        <a:p>
          <a:endParaRPr lang="es-VE"/>
        </a:p>
      </dgm:t>
    </dgm:pt>
    <dgm:pt modelId="{D1320A4C-3CDE-439F-B3C3-63611BD65170}" type="pres">
      <dgm:prSet presAssocID="{B1407860-C69C-4F3F-A27A-10C6FC2A10B7}" presName="extraNode" presStyleLbl="node1" presStyleIdx="0" presStyleCnt="6"/>
      <dgm:spPr/>
    </dgm:pt>
    <dgm:pt modelId="{80598F66-7EAE-4190-A55C-2A04FC9382D8}" type="pres">
      <dgm:prSet presAssocID="{B1407860-C69C-4F3F-A27A-10C6FC2A10B7}" presName="dstNode" presStyleLbl="node1" presStyleIdx="0" presStyleCnt="6"/>
      <dgm:spPr/>
    </dgm:pt>
    <dgm:pt modelId="{D3153ECC-2C78-4621-B321-E504EE24129A}" type="pres">
      <dgm:prSet presAssocID="{EC0EB978-448E-4A16-879D-FB98B4EFDF9D}" presName="text_1" presStyleLbl="node1" presStyleIdx="0" presStyleCnt="6" custScaleY="11910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C0A9C708-838C-497E-91A9-57E53DD791A2}" type="pres">
      <dgm:prSet presAssocID="{EC0EB978-448E-4A16-879D-FB98B4EFDF9D}" presName="accent_1" presStyleCnt="0"/>
      <dgm:spPr/>
    </dgm:pt>
    <dgm:pt modelId="{E857F95C-7D5F-4A6F-8C8C-35F7D5C0D638}" type="pres">
      <dgm:prSet presAssocID="{EC0EB978-448E-4A16-879D-FB98B4EFDF9D}" presName="accentRepeatNode" presStyleLbl="solidFgAcc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/>
        </a:p>
      </dgm:t>
    </dgm:pt>
    <dgm:pt modelId="{AFDBF769-0151-4519-AFE5-9CE8DF4E3EED}" type="pres">
      <dgm:prSet presAssocID="{A0155362-978F-4B9D-8E61-630A44AA886C}" presName="text_2" presStyleLbl="node1" presStyleIdx="1" presStyleCnt="6" custScaleY="112850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B853451F-CFE0-4924-AD1B-33C8E2BDC11E}" type="pres">
      <dgm:prSet presAssocID="{A0155362-978F-4B9D-8E61-630A44AA886C}" presName="accent_2" presStyleCnt="0"/>
      <dgm:spPr/>
    </dgm:pt>
    <dgm:pt modelId="{5F40F5AA-E762-4039-870B-2AAB4CE6B180}" type="pres">
      <dgm:prSet presAssocID="{A0155362-978F-4B9D-8E61-630A44AA886C}" presName="accentRepeatNode" presStyleLbl="solidFgAcc1" presStyleIdx="1" presStyleCnt="6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</dgm:spPr>
    </dgm:pt>
    <dgm:pt modelId="{7B994EFD-8E3C-43B4-8EE8-84D24297AF42}" type="pres">
      <dgm:prSet presAssocID="{1BDA9928-6312-4985-AFC8-88C5D25C94F1}" presName="text_3" presStyleLbl="node1" presStyleIdx="2" presStyleCnt="6" custScaleY="116839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D8CE03F0-5312-4F2A-B3B2-D6B120106645}" type="pres">
      <dgm:prSet presAssocID="{1BDA9928-6312-4985-AFC8-88C5D25C94F1}" presName="accent_3" presStyleCnt="0"/>
      <dgm:spPr/>
    </dgm:pt>
    <dgm:pt modelId="{CE8438D5-43B8-4856-BA63-84E22F845D29}" type="pres">
      <dgm:prSet presAssocID="{1BDA9928-6312-4985-AFC8-88C5D25C94F1}" presName="accentRepeatNode" presStyleLbl="solidFgAcc1" presStyleIdx="2" presStyleCnt="6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</dgm:spPr>
    </dgm:pt>
    <dgm:pt modelId="{71699D4C-92AF-4E97-996C-A102133CCC11}" type="pres">
      <dgm:prSet presAssocID="{C7769C5A-DCA1-42CE-BA15-90043E5435EE}" presName="text_4" presStyleLbl="node1" presStyleIdx="3" presStyleCnt="6" custScaleY="121019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82D9DC4E-8A32-4EEE-B96D-5F773ACD7BFC}" type="pres">
      <dgm:prSet presAssocID="{C7769C5A-DCA1-42CE-BA15-90043E5435EE}" presName="accent_4" presStyleCnt="0"/>
      <dgm:spPr/>
    </dgm:pt>
    <dgm:pt modelId="{6BE8ABB9-C0BA-4029-A55C-24B7A4BC60BB}" type="pres">
      <dgm:prSet presAssocID="{C7769C5A-DCA1-42CE-BA15-90043E5435EE}" presName="accentRepeatNode" presStyleLbl="solidFgAcc1" presStyleIdx="3" presStyleCnt="6"/>
      <dgm:spPr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</dgm:spPr>
    </dgm:pt>
    <dgm:pt modelId="{9248D7C7-5E2F-41CD-ACD0-4D4442CEE0FE}" type="pres">
      <dgm:prSet presAssocID="{D818EE97-CD87-43C3-B64D-0F004F52432D}" presName="text_5" presStyleLbl="node1" presStyleIdx="4" presStyleCnt="6" custScaleY="117020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8AE1CC9B-D3FF-4787-976C-D9CAF3F553AE}" type="pres">
      <dgm:prSet presAssocID="{D818EE97-CD87-43C3-B64D-0F004F52432D}" presName="accent_5" presStyleCnt="0"/>
      <dgm:spPr/>
    </dgm:pt>
    <dgm:pt modelId="{A32FD22F-B008-4855-86E3-E79A419ED63A}" type="pres">
      <dgm:prSet presAssocID="{D818EE97-CD87-43C3-B64D-0F004F52432D}" presName="accentRepeatNode" presStyleLbl="solidFgAcc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/>
        </a:p>
      </dgm:t>
    </dgm:pt>
    <dgm:pt modelId="{10923022-F37E-4B43-BC26-D67719622E26}" type="pres">
      <dgm:prSet presAssocID="{E7898B8B-B3DD-4DE4-BBDC-51D09A65ACB6}" presName="text_6" presStyleLbl="node1" presStyleIdx="5" presStyleCnt="6" custScaleY="124296" custLinFactNeighborX="441" custLinFactNeighborY="0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5AA4DF3E-63F4-4D61-A771-CE2A887C7BC8}" type="pres">
      <dgm:prSet presAssocID="{E7898B8B-B3DD-4DE4-BBDC-51D09A65ACB6}" presName="accent_6" presStyleCnt="0"/>
      <dgm:spPr/>
    </dgm:pt>
    <dgm:pt modelId="{50BC9A52-55A3-4D92-8F18-653D395C8B0F}" type="pres">
      <dgm:prSet presAssocID="{E7898B8B-B3DD-4DE4-BBDC-51D09A65ACB6}" presName="accentRepeatNode" presStyleLbl="solidFgAcc1" presStyleIdx="5" presStyleCnt="6"/>
      <dgm:spPr>
        <a:blipFill dpi="0" rotWithShape="0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</dgm:spPr>
    </dgm:pt>
  </dgm:ptLst>
  <dgm:cxnLst>
    <dgm:cxn modelId="{A05FC75F-E07D-47E9-8901-6B0BFD0D86D2}" type="presOf" srcId="{1BDA9928-6312-4985-AFC8-88C5D25C94F1}" destId="{7B994EFD-8E3C-43B4-8EE8-84D24297AF42}" srcOrd="0" destOrd="0" presId="urn:microsoft.com/office/officeart/2008/layout/VerticalCurvedList"/>
    <dgm:cxn modelId="{21B45395-7DB0-4FAF-917F-5A1CA725C812}" srcId="{B1407860-C69C-4F3F-A27A-10C6FC2A10B7}" destId="{1BDA9928-6312-4985-AFC8-88C5D25C94F1}" srcOrd="2" destOrd="0" parTransId="{915B9289-66F8-4A0E-A660-DFCF2BC095F0}" sibTransId="{346582D9-E406-47A4-BFE4-19D77BF17FBF}"/>
    <dgm:cxn modelId="{C342AF6B-F3C1-44A8-A554-82862A74C7FD}" type="presOf" srcId="{0F518EFA-430E-47EB-936A-63B264E2E646}" destId="{292C603F-2E87-4BEB-A74F-DB30B237FA81}" srcOrd="0" destOrd="0" presId="urn:microsoft.com/office/officeart/2008/layout/VerticalCurvedList"/>
    <dgm:cxn modelId="{5A201B64-07FC-45F1-A654-6D1B4B76812A}" type="presOf" srcId="{C7769C5A-DCA1-42CE-BA15-90043E5435EE}" destId="{71699D4C-92AF-4E97-996C-A102133CCC11}" srcOrd="0" destOrd="0" presId="urn:microsoft.com/office/officeart/2008/layout/VerticalCurvedList"/>
    <dgm:cxn modelId="{FE179AC6-40DD-4B72-A002-5602B95850BE}" type="presOf" srcId="{EC0EB978-448E-4A16-879D-FB98B4EFDF9D}" destId="{D3153ECC-2C78-4621-B321-E504EE24129A}" srcOrd="0" destOrd="0" presId="urn:microsoft.com/office/officeart/2008/layout/VerticalCurvedList"/>
    <dgm:cxn modelId="{AE8E431C-AB51-4C70-8165-EF26ACB00D8E}" type="presOf" srcId="{E7898B8B-B3DD-4DE4-BBDC-51D09A65ACB6}" destId="{10923022-F37E-4B43-BC26-D67719622E26}" srcOrd="0" destOrd="0" presId="urn:microsoft.com/office/officeart/2008/layout/VerticalCurvedList"/>
    <dgm:cxn modelId="{F08E8F6A-C79A-44BD-91B4-8672FDC518B9}" type="presOf" srcId="{D818EE97-CD87-43C3-B64D-0F004F52432D}" destId="{9248D7C7-5E2F-41CD-ACD0-4D4442CEE0FE}" srcOrd="0" destOrd="0" presId="urn:microsoft.com/office/officeart/2008/layout/VerticalCurvedList"/>
    <dgm:cxn modelId="{468A717F-A964-4C0B-8210-D38121344D8C}" srcId="{B1407860-C69C-4F3F-A27A-10C6FC2A10B7}" destId="{D818EE97-CD87-43C3-B64D-0F004F52432D}" srcOrd="4" destOrd="0" parTransId="{40239FCA-255F-47A7-B968-6ED6A94E96C0}" sibTransId="{80678C09-B2F5-4B74-9A9A-0AB01B7B6A18}"/>
    <dgm:cxn modelId="{5C67F311-933B-43F4-B648-B5FE2826E5E7}" srcId="{B1407860-C69C-4F3F-A27A-10C6FC2A10B7}" destId="{C7769C5A-DCA1-42CE-BA15-90043E5435EE}" srcOrd="3" destOrd="0" parTransId="{5ADBA4B8-1693-44A6-94D5-9866FD55CB9F}" sibTransId="{485E7168-FAEC-470E-BE34-53A4D72BCB13}"/>
    <dgm:cxn modelId="{F5A1CBA0-DDC2-4D83-969E-DB0B683A54BB}" srcId="{B1407860-C69C-4F3F-A27A-10C6FC2A10B7}" destId="{A0155362-978F-4B9D-8E61-630A44AA886C}" srcOrd="1" destOrd="0" parTransId="{E903AD39-06B9-4F5E-BD0C-179AF3FED9FF}" sibTransId="{92707ECC-0D3B-4BC7-8738-75743130A30B}"/>
    <dgm:cxn modelId="{7FAF448D-08B0-4032-94FB-CE33A516ED4A}" srcId="{B1407860-C69C-4F3F-A27A-10C6FC2A10B7}" destId="{EC0EB978-448E-4A16-879D-FB98B4EFDF9D}" srcOrd="0" destOrd="0" parTransId="{A1B0E2C4-8DC9-4366-B0C8-3A70933E1F96}" sibTransId="{0F518EFA-430E-47EB-936A-63B264E2E646}"/>
    <dgm:cxn modelId="{B7290668-E9A2-4656-9BE9-1AC28733561B}" type="presOf" srcId="{A0155362-978F-4B9D-8E61-630A44AA886C}" destId="{AFDBF769-0151-4519-AFE5-9CE8DF4E3EED}" srcOrd="0" destOrd="0" presId="urn:microsoft.com/office/officeart/2008/layout/VerticalCurvedList"/>
    <dgm:cxn modelId="{FEF87A4D-615E-4A09-818C-A7D7EEBC23DE}" type="presOf" srcId="{B1407860-C69C-4F3F-A27A-10C6FC2A10B7}" destId="{B2AF88EA-54C9-40D1-875A-439F33069C44}" srcOrd="0" destOrd="0" presId="urn:microsoft.com/office/officeart/2008/layout/VerticalCurvedList"/>
    <dgm:cxn modelId="{8CD4FD2D-AE44-4A2C-99E7-335B3D34D829}" srcId="{B1407860-C69C-4F3F-A27A-10C6FC2A10B7}" destId="{E7898B8B-B3DD-4DE4-BBDC-51D09A65ACB6}" srcOrd="5" destOrd="0" parTransId="{C5DFC564-4033-42B5-A29C-F10D2898C247}" sibTransId="{81D76F13-11D2-4351-AF64-54CB69FAEC3F}"/>
    <dgm:cxn modelId="{EF8ED405-8B10-48F2-BC2D-27F4C0F8BC08}" type="presParOf" srcId="{B2AF88EA-54C9-40D1-875A-439F33069C44}" destId="{D7F9B5FC-269C-488B-954A-8B3DE4D3DEB6}" srcOrd="0" destOrd="0" presId="urn:microsoft.com/office/officeart/2008/layout/VerticalCurvedList"/>
    <dgm:cxn modelId="{2B8A391C-E201-4BD0-8B83-A4F4F94448A0}" type="presParOf" srcId="{D7F9B5FC-269C-488B-954A-8B3DE4D3DEB6}" destId="{40A6CEE6-68F0-402D-900F-2F99116B0349}" srcOrd="0" destOrd="0" presId="urn:microsoft.com/office/officeart/2008/layout/VerticalCurvedList"/>
    <dgm:cxn modelId="{7C6983D5-A665-4C90-91F5-729C94B76171}" type="presParOf" srcId="{40A6CEE6-68F0-402D-900F-2F99116B0349}" destId="{19012ECF-DB93-40C5-A0D9-09E4AB9E1775}" srcOrd="0" destOrd="0" presId="urn:microsoft.com/office/officeart/2008/layout/VerticalCurvedList"/>
    <dgm:cxn modelId="{317285C6-8B22-471F-9AD7-A68E87076F59}" type="presParOf" srcId="{40A6CEE6-68F0-402D-900F-2F99116B0349}" destId="{292C603F-2E87-4BEB-A74F-DB30B237FA81}" srcOrd="1" destOrd="0" presId="urn:microsoft.com/office/officeart/2008/layout/VerticalCurvedList"/>
    <dgm:cxn modelId="{527BAD96-3E86-4C17-BE9E-B23E30D3DC38}" type="presParOf" srcId="{40A6CEE6-68F0-402D-900F-2F99116B0349}" destId="{D1320A4C-3CDE-439F-B3C3-63611BD65170}" srcOrd="2" destOrd="0" presId="urn:microsoft.com/office/officeart/2008/layout/VerticalCurvedList"/>
    <dgm:cxn modelId="{FCAC9465-D293-43BF-9A92-C3D2B2EABAC5}" type="presParOf" srcId="{40A6CEE6-68F0-402D-900F-2F99116B0349}" destId="{80598F66-7EAE-4190-A55C-2A04FC9382D8}" srcOrd="3" destOrd="0" presId="urn:microsoft.com/office/officeart/2008/layout/VerticalCurvedList"/>
    <dgm:cxn modelId="{2BAA583D-18F6-482D-BE57-2DE4765EC063}" type="presParOf" srcId="{D7F9B5FC-269C-488B-954A-8B3DE4D3DEB6}" destId="{D3153ECC-2C78-4621-B321-E504EE24129A}" srcOrd="1" destOrd="0" presId="urn:microsoft.com/office/officeart/2008/layout/VerticalCurvedList"/>
    <dgm:cxn modelId="{D47A4FD3-76D4-4C8C-BEB7-4828161D2C3B}" type="presParOf" srcId="{D7F9B5FC-269C-488B-954A-8B3DE4D3DEB6}" destId="{C0A9C708-838C-497E-91A9-57E53DD791A2}" srcOrd="2" destOrd="0" presId="urn:microsoft.com/office/officeart/2008/layout/VerticalCurvedList"/>
    <dgm:cxn modelId="{2393969F-77F2-428F-8799-C16FD91C4002}" type="presParOf" srcId="{C0A9C708-838C-497E-91A9-57E53DD791A2}" destId="{E857F95C-7D5F-4A6F-8C8C-35F7D5C0D638}" srcOrd="0" destOrd="0" presId="urn:microsoft.com/office/officeart/2008/layout/VerticalCurvedList"/>
    <dgm:cxn modelId="{1324C67B-748C-4FAF-BA2F-478D1BAB25E5}" type="presParOf" srcId="{D7F9B5FC-269C-488B-954A-8B3DE4D3DEB6}" destId="{AFDBF769-0151-4519-AFE5-9CE8DF4E3EED}" srcOrd="3" destOrd="0" presId="urn:microsoft.com/office/officeart/2008/layout/VerticalCurvedList"/>
    <dgm:cxn modelId="{CEB7AA8E-F25C-4EF0-A527-A1405FEF3B53}" type="presParOf" srcId="{D7F9B5FC-269C-488B-954A-8B3DE4D3DEB6}" destId="{B853451F-CFE0-4924-AD1B-33C8E2BDC11E}" srcOrd="4" destOrd="0" presId="urn:microsoft.com/office/officeart/2008/layout/VerticalCurvedList"/>
    <dgm:cxn modelId="{5551A765-47C4-47D1-8138-E0C29C562AAD}" type="presParOf" srcId="{B853451F-CFE0-4924-AD1B-33C8E2BDC11E}" destId="{5F40F5AA-E762-4039-870B-2AAB4CE6B180}" srcOrd="0" destOrd="0" presId="urn:microsoft.com/office/officeart/2008/layout/VerticalCurvedList"/>
    <dgm:cxn modelId="{8B26F12E-FCD4-460B-901D-DF030894290C}" type="presParOf" srcId="{D7F9B5FC-269C-488B-954A-8B3DE4D3DEB6}" destId="{7B994EFD-8E3C-43B4-8EE8-84D24297AF42}" srcOrd="5" destOrd="0" presId="urn:microsoft.com/office/officeart/2008/layout/VerticalCurvedList"/>
    <dgm:cxn modelId="{8673A8A0-A4EF-498C-A102-61BF8E44CFA0}" type="presParOf" srcId="{D7F9B5FC-269C-488B-954A-8B3DE4D3DEB6}" destId="{D8CE03F0-5312-4F2A-B3B2-D6B120106645}" srcOrd="6" destOrd="0" presId="urn:microsoft.com/office/officeart/2008/layout/VerticalCurvedList"/>
    <dgm:cxn modelId="{CBD91BAD-7728-4B15-8971-FC74F32AA82B}" type="presParOf" srcId="{D8CE03F0-5312-4F2A-B3B2-D6B120106645}" destId="{CE8438D5-43B8-4856-BA63-84E22F845D29}" srcOrd="0" destOrd="0" presId="urn:microsoft.com/office/officeart/2008/layout/VerticalCurvedList"/>
    <dgm:cxn modelId="{B7CD8327-F20C-4D17-9A51-6EFE0D18552F}" type="presParOf" srcId="{D7F9B5FC-269C-488B-954A-8B3DE4D3DEB6}" destId="{71699D4C-92AF-4E97-996C-A102133CCC11}" srcOrd="7" destOrd="0" presId="urn:microsoft.com/office/officeart/2008/layout/VerticalCurvedList"/>
    <dgm:cxn modelId="{C1B12E9A-2EFB-47A5-AE85-7ED8BFC1E649}" type="presParOf" srcId="{D7F9B5FC-269C-488B-954A-8B3DE4D3DEB6}" destId="{82D9DC4E-8A32-4EEE-B96D-5F773ACD7BFC}" srcOrd="8" destOrd="0" presId="urn:microsoft.com/office/officeart/2008/layout/VerticalCurvedList"/>
    <dgm:cxn modelId="{3EC9BE97-2DB6-4A4E-8F63-D5DE66AE27CA}" type="presParOf" srcId="{82D9DC4E-8A32-4EEE-B96D-5F773ACD7BFC}" destId="{6BE8ABB9-C0BA-4029-A55C-24B7A4BC60BB}" srcOrd="0" destOrd="0" presId="urn:microsoft.com/office/officeart/2008/layout/VerticalCurvedList"/>
    <dgm:cxn modelId="{AB3074CE-4C23-438F-87FD-6CC30FC8F6AF}" type="presParOf" srcId="{D7F9B5FC-269C-488B-954A-8B3DE4D3DEB6}" destId="{9248D7C7-5E2F-41CD-ACD0-4D4442CEE0FE}" srcOrd="9" destOrd="0" presId="urn:microsoft.com/office/officeart/2008/layout/VerticalCurvedList"/>
    <dgm:cxn modelId="{512C731D-7EBE-499F-95B4-F4A8B66057A5}" type="presParOf" srcId="{D7F9B5FC-269C-488B-954A-8B3DE4D3DEB6}" destId="{8AE1CC9B-D3FF-4787-976C-D9CAF3F553AE}" srcOrd="10" destOrd="0" presId="urn:microsoft.com/office/officeart/2008/layout/VerticalCurvedList"/>
    <dgm:cxn modelId="{17CF92DB-8475-4B47-904A-3B3485DA96B1}" type="presParOf" srcId="{8AE1CC9B-D3FF-4787-976C-D9CAF3F553AE}" destId="{A32FD22F-B008-4855-86E3-E79A419ED63A}" srcOrd="0" destOrd="0" presId="urn:microsoft.com/office/officeart/2008/layout/VerticalCurvedList"/>
    <dgm:cxn modelId="{B7D0E88A-E391-4D30-9559-03A35B4992A6}" type="presParOf" srcId="{D7F9B5FC-269C-488B-954A-8B3DE4D3DEB6}" destId="{10923022-F37E-4B43-BC26-D67719622E26}" srcOrd="11" destOrd="0" presId="urn:microsoft.com/office/officeart/2008/layout/VerticalCurvedList"/>
    <dgm:cxn modelId="{A1D6E5D2-8904-4F79-B28C-DE25B0FC0AA7}" type="presParOf" srcId="{D7F9B5FC-269C-488B-954A-8B3DE4D3DEB6}" destId="{5AA4DF3E-63F4-4D61-A771-CE2A887C7BC8}" srcOrd="12" destOrd="0" presId="urn:microsoft.com/office/officeart/2008/layout/VerticalCurvedList"/>
    <dgm:cxn modelId="{FF7BDFE7-CC8A-4505-9720-974DBF02E4F8}" type="presParOf" srcId="{5AA4DF3E-63F4-4D61-A771-CE2A887C7BC8}" destId="{50BC9A52-55A3-4D92-8F18-653D395C8B0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50F747-2FF9-4DBC-8ECE-DF3799639652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9182E579-072A-4420-AF6B-2481098BEBDA}">
      <dgm:prSet phldrT="[Texto]" phldr="1"/>
      <dgm:spPr>
        <a:solidFill>
          <a:schemeClr val="bg1"/>
        </a:solidFill>
      </dgm:spPr>
      <dgm:t>
        <a:bodyPr/>
        <a:lstStyle/>
        <a:p>
          <a:endParaRPr lang="es-VE" dirty="0"/>
        </a:p>
      </dgm:t>
    </dgm:pt>
    <dgm:pt modelId="{EE1F412E-D7B0-4259-B449-A474517B30C8}" type="parTrans" cxnId="{0FBF7676-5595-49A7-8E87-9FCE60397A04}">
      <dgm:prSet/>
      <dgm:spPr/>
      <dgm:t>
        <a:bodyPr/>
        <a:lstStyle/>
        <a:p>
          <a:endParaRPr lang="es-VE"/>
        </a:p>
      </dgm:t>
    </dgm:pt>
    <dgm:pt modelId="{5A543FF4-B34E-4B96-8E99-1F85CB7AFFAF}" type="sibTrans" cxnId="{0FBF7676-5595-49A7-8E87-9FCE60397A04}">
      <dgm:prSet/>
      <dgm:spPr/>
      <dgm:t>
        <a:bodyPr/>
        <a:lstStyle/>
        <a:p>
          <a:endParaRPr lang="es-VE"/>
        </a:p>
      </dgm:t>
    </dgm:pt>
    <dgm:pt modelId="{33AA9696-6814-4BE1-B2FB-A912BB0F28B2}">
      <dgm:prSet phldrT="[Texto]" phldr="1"/>
      <dgm:spPr>
        <a:solidFill>
          <a:schemeClr val="bg1"/>
        </a:solidFill>
      </dgm:spPr>
      <dgm:t>
        <a:bodyPr/>
        <a:lstStyle/>
        <a:p>
          <a:endParaRPr lang="es-VE" dirty="0"/>
        </a:p>
      </dgm:t>
    </dgm:pt>
    <dgm:pt modelId="{3F97A025-A015-4E4C-9260-4D507AC8F782}" type="parTrans" cxnId="{A7BAC51C-0A2A-4365-A1C5-2EB6F09BDB1A}">
      <dgm:prSet/>
      <dgm:spPr/>
      <dgm:t>
        <a:bodyPr/>
        <a:lstStyle/>
        <a:p>
          <a:endParaRPr lang="es-VE"/>
        </a:p>
      </dgm:t>
    </dgm:pt>
    <dgm:pt modelId="{FFF1B539-CFA4-40B5-979B-F4AE94E07E07}" type="sibTrans" cxnId="{A7BAC51C-0A2A-4365-A1C5-2EB6F09BDB1A}">
      <dgm:prSet/>
      <dgm:spPr/>
      <dgm:t>
        <a:bodyPr/>
        <a:lstStyle/>
        <a:p>
          <a:endParaRPr lang="es-VE"/>
        </a:p>
      </dgm:t>
    </dgm:pt>
    <dgm:pt modelId="{EFDF6239-A677-4DB0-895A-CEE40358B84E}">
      <dgm:prSet phldrT="[Texto]" phldr="1"/>
      <dgm:spPr>
        <a:solidFill>
          <a:schemeClr val="bg1"/>
        </a:solidFill>
      </dgm:spPr>
      <dgm:t>
        <a:bodyPr/>
        <a:lstStyle/>
        <a:p>
          <a:endParaRPr lang="es-VE" dirty="0"/>
        </a:p>
      </dgm:t>
    </dgm:pt>
    <dgm:pt modelId="{0EAA240E-1371-4307-BC91-7DDF305BD23A}" type="parTrans" cxnId="{35379EB8-6E18-482E-A7E0-91DE7634975C}">
      <dgm:prSet/>
      <dgm:spPr/>
      <dgm:t>
        <a:bodyPr/>
        <a:lstStyle/>
        <a:p>
          <a:endParaRPr lang="es-VE"/>
        </a:p>
      </dgm:t>
    </dgm:pt>
    <dgm:pt modelId="{D5AE856D-0053-4077-A617-9E9A6AEC88DE}" type="sibTrans" cxnId="{35379EB8-6E18-482E-A7E0-91DE7634975C}">
      <dgm:prSet/>
      <dgm:spPr/>
      <dgm:t>
        <a:bodyPr/>
        <a:lstStyle/>
        <a:p>
          <a:endParaRPr lang="es-VE"/>
        </a:p>
      </dgm:t>
    </dgm:pt>
    <dgm:pt modelId="{662F016D-9696-409F-8478-C316FB15512B}">
      <dgm:prSet phldrT="[Texto]" phldr="1"/>
      <dgm:spPr>
        <a:solidFill>
          <a:schemeClr val="bg1"/>
        </a:solidFill>
      </dgm:spPr>
      <dgm:t>
        <a:bodyPr/>
        <a:lstStyle/>
        <a:p>
          <a:endParaRPr lang="es-VE" dirty="0"/>
        </a:p>
      </dgm:t>
    </dgm:pt>
    <dgm:pt modelId="{61D588E3-EE44-4BD5-9345-53B934E35967}" type="parTrans" cxnId="{81F92349-C357-4A48-8172-E01420539CD7}">
      <dgm:prSet/>
      <dgm:spPr/>
      <dgm:t>
        <a:bodyPr/>
        <a:lstStyle/>
        <a:p>
          <a:endParaRPr lang="es-VE"/>
        </a:p>
      </dgm:t>
    </dgm:pt>
    <dgm:pt modelId="{CB115916-C6B4-401C-AC88-9931A7801A22}" type="sibTrans" cxnId="{81F92349-C357-4A48-8172-E01420539CD7}">
      <dgm:prSet/>
      <dgm:spPr/>
      <dgm:t>
        <a:bodyPr/>
        <a:lstStyle/>
        <a:p>
          <a:endParaRPr lang="es-VE"/>
        </a:p>
      </dgm:t>
    </dgm:pt>
    <dgm:pt modelId="{559A75DE-BC3B-4C8D-8565-E3745266EBD7}">
      <dgm:prSet phldrT="[Texto]" phldr="1"/>
      <dgm:spPr>
        <a:solidFill>
          <a:schemeClr val="bg1"/>
        </a:solidFill>
      </dgm:spPr>
      <dgm:t>
        <a:bodyPr/>
        <a:lstStyle/>
        <a:p>
          <a:pPr algn="ctr"/>
          <a:endParaRPr lang="es-VE" dirty="0"/>
        </a:p>
      </dgm:t>
    </dgm:pt>
    <dgm:pt modelId="{F51AFB90-A9A8-49E3-A04B-742031E6C8CA}" type="sibTrans" cxnId="{AF68CADD-54F1-4208-AD24-1E1E7469750C}">
      <dgm:prSet/>
      <dgm:spPr/>
      <dgm:t>
        <a:bodyPr/>
        <a:lstStyle/>
        <a:p>
          <a:pPr algn="ctr"/>
          <a:endParaRPr lang="es-VE"/>
        </a:p>
      </dgm:t>
    </dgm:pt>
    <dgm:pt modelId="{1CEA0A9E-BFB3-4E3D-9379-9A57FC43B984}" type="parTrans" cxnId="{AF68CADD-54F1-4208-AD24-1E1E7469750C}">
      <dgm:prSet/>
      <dgm:spPr/>
      <dgm:t>
        <a:bodyPr/>
        <a:lstStyle/>
        <a:p>
          <a:pPr algn="ctr"/>
          <a:endParaRPr lang="es-VE"/>
        </a:p>
      </dgm:t>
    </dgm:pt>
    <dgm:pt modelId="{A1699877-2018-438F-8B18-D9355C81AC1A}" type="pres">
      <dgm:prSet presAssocID="{4350F747-2FF9-4DBC-8ECE-DF379963965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1375D891-B8A9-4A98-9013-9D568DF90F18}" type="pres">
      <dgm:prSet presAssocID="{559A75DE-BC3B-4C8D-8565-E3745266EBD7}" presName="composite" presStyleCnt="0"/>
      <dgm:spPr/>
    </dgm:pt>
    <dgm:pt modelId="{8AB54A03-13C7-4077-98DE-E44ADD4EB692}" type="pres">
      <dgm:prSet presAssocID="{559A75DE-BC3B-4C8D-8565-E3745266EBD7}" presName="imgShp" presStyleLbl="fgImgPlace1" presStyleIdx="0" presStyleCnt="5" custScaleX="122341" custScaleY="123136" custLinFactNeighborX="-86002" custLinFactNeighborY="735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VE"/>
        </a:p>
      </dgm:t>
    </dgm:pt>
    <dgm:pt modelId="{42023A22-69C3-4235-91CA-82520704D2D9}" type="pres">
      <dgm:prSet presAssocID="{559A75DE-BC3B-4C8D-8565-E3745266EBD7}" presName="txShp" presStyleLbl="node1" presStyleIdx="0" presStyleCnt="5" custScaleX="125461" custScaleY="88601" custLinFactNeighborX="2650" custLinFactNeighborY="1658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317945A9-A90C-49D4-B5C5-A846883504F0}" type="pres">
      <dgm:prSet presAssocID="{F51AFB90-A9A8-49E3-A04B-742031E6C8CA}" presName="spacing" presStyleCnt="0"/>
      <dgm:spPr/>
    </dgm:pt>
    <dgm:pt modelId="{90CCB2BC-BB90-44F9-BF24-192FF7E3EFC6}" type="pres">
      <dgm:prSet presAssocID="{9182E579-072A-4420-AF6B-2481098BEBDA}" presName="composite" presStyleCnt="0"/>
      <dgm:spPr/>
    </dgm:pt>
    <dgm:pt modelId="{69F59876-9ACE-4735-BC19-51967830148C}" type="pres">
      <dgm:prSet presAssocID="{9182E579-072A-4420-AF6B-2481098BEBDA}" presName="imgShp" presStyleLbl="fgImgPlace1" presStyleIdx="1" presStyleCnt="5" custScaleX="127547" custScaleY="123002" custLinFactNeighborX="-93906" custLinFactNeighborY="30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VE"/>
        </a:p>
      </dgm:t>
    </dgm:pt>
    <dgm:pt modelId="{32633E3B-BC87-4706-BEE8-8F344D13A185}" type="pres">
      <dgm:prSet presAssocID="{9182E579-072A-4420-AF6B-2481098BEBDA}" presName="txShp" presStyleLbl="node1" presStyleIdx="1" presStyleCnt="5" custScaleX="125461" custScaleY="88601" custLinFactNeighborX="2650" custLinFactNeighborY="1658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A19F0D24-C9E9-474F-BB9E-B0699FE96C89}" type="pres">
      <dgm:prSet presAssocID="{5A543FF4-B34E-4B96-8E99-1F85CB7AFFAF}" presName="spacing" presStyleCnt="0"/>
      <dgm:spPr/>
    </dgm:pt>
    <dgm:pt modelId="{46E39F76-138A-4B32-893B-A19E6E4D84A5}" type="pres">
      <dgm:prSet presAssocID="{33AA9696-6814-4BE1-B2FB-A912BB0F28B2}" presName="composite" presStyleCnt="0"/>
      <dgm:spPr/>
    </dgm:pt>
    <dgm:pt modelId="{53285F04-3D30-4826-B854-D47E90058243}" type="pres">
      <dgm:prSet presAssocID="{33AA9696-6814-4BE1-B2FB-A912BB0F28B2}" presName="imgShp" presStyleLbl="fgImgPlace1" presStyleIdx="2" presStyleCnt="5" custScaleX="194344" custScaleY="111968" custLinFactNeighborX="-82954" custLinFactNeighborY="746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VE"/>
        </a:p>
      </dgm:t>
    </dgm:pt>
    <dgm:pt modelId="{C51B8D15-9DAC-427D-BB89-56FB7FD6AD22}" type="pres">
      <dgm:prSet presAssocID="{33AA9696-6814-4BE1-B2FB-A912BB0F28B2}" presName="txShp" presStyleLbl="node1" presStyleIdx="2" presStyleCnt="5" custScaleX="125461" custScaleY="88601" custLinFactNeighborX="2650" custLinFactNeighborY="1658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C1B4061F-F534-496E-8A34-A32FED46FFDB}" type="pres">
      <dgm:prSet presAssocID="{FFF1B539-CFA4-40B5-979B-F4AE94E07E07}" presName="spacing" presStyleCnt="0"/>
      <dgm:spPr/>
    </dgm:pt>
    <dgm:pt modelId="{5543BABB-4069-4072-8212-1CD89E50DFF2}" type="pres">
      <dgm:prSet presAssocID="{EFDF6239-A677-4DB0-895A-CEE40358B84E}" presName="composite" presStyleCnt="0"/>
      <dgm:spPr/>
    </dgm:pt>
    <dgm:pt modelId="{B3C9D9AF-F70E-487C-909F-05769E66BD9F}" type="pres">
      <dgm:prSet presAssocID="{EFDF6239-A677-4DB0-895A-CEE40358B84E}" presName="imgShp" presStyleLbl="fgImgPlace1" presStyleIdx="3" presStyleCnt="5" custScaleX="128437" custScaleY="114710" custLinFactNeighborX="-82954" custLinFactNeighborY="3038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VE"/>
        </a:p>
      </dgm:t>
    </dgm:pt>
    <dgm:pt modelId="{D0915331-937C-4FCE-A2E7-1114E9F62BB0}" type="pres">
      <dgm:prSet presAssocID="{EFDF6239-A677-4DB0-895A-CEE40358B84E}" presName="txShp" presStyleLbl="node1" presStyleIdx="3" presStyleCnt="5" custScaleX="125461" custScaleY="88601" custLinFactNeighborX="2650" custLinFactNeighborY="1658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52E198CC-9B03-40A0-A7ED-EFBC774EFE7B}" type="pres">
      <dgm:prSet presAssocID="{D5AE856D-0053-4077-A617-9E9A6AEC88DE}" presName="spacing" presStyleCnt="0"/>
      <dgm:spPr/>
    </dgm:pt>
    <dgm:pt modelId="{C2CC0149-169F-4FB2-B958-72C9F7DB765E}" type="pres">
      <dgm:prSet presAssocID="{662F016D-9696-409F-8478-C316FB15512B}" presName="composite" presStyleCnt="0"/>
      <dgm:spPr/>
    </dgm:pt>
    <dgm:pt modelId="{10F97F79-8D3D-4E8F-B475-92BBFEF676A0}" type="pres">
      <dgm:prSet presAssocID="{662F016D-9696-409F-8478-C316FB15512B}" presName="imgShp" presStyleLbl="fgImgPlace1" presStyleIdx="4" presStyleCnt="5" custScaleX="188246" custScaleY="117842" custLinFactNeighborX="-86003" custLinFactNeighborY="3762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VE"/>
        </a:p>
      </dgm:t>
    </dgm:pt>
    <dgm:pt modelId="{B50C226B-243D-460A-B47B-C192251ED552}" type="pres">
      <dgm:prSet presAssocID="{662F016D-9696-409F-8478-C316FB15512B}" presName="txShp" presStyleLbl="node1" presStyleIdx="4" presStyleCnt="5" custScaleX="125461" custScaleY="88601" custLinFactNeighborX="2650" custLinFactNeighborY="1658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35379EB8-6E18-482E-A7E0-91DE7634975C}" srcId="{4350F747-2FF9-4DBC-8ECE-DF3799639652}" destId="{EFDF6239-A677-4DB0-895A-CEE40358B84E}" srcOrd="3" destOrd="0" parTransId="{0EAA240E-1371-4307-BC91-7DDF305BD23A}" sibTransId="{D5AE856D-0053-4077-A617-9E9A6AEC88DE}"/>
    <dgm:cxn modelId="{81F92349-C357-4A48-8172-E01420539CD7}" srcId="{4350F747-2FF9-4DBC-8ECE-DF3799639652}" destId="{662F016D-9696-409F-8478-C316FB15512B}" srcOrd="4" destOrd="0" parTransId="{61D588E3-EE44-4BD5-9345-53B934E35967}" sibTransId="{CB115916-C6B4-401C-AC88-9931A7801A22}"/>
    <dgm:cxn modelId="{0FBF7676-5595-49A7-8E87-9FCE60397A04}" srcId="{4350F747-2FF9-4DBC-8ECE-DF3799639652}" destId="{9182E579-072A-4420-AF6B-2481098BEBDA}" srcOrd="1" destOrd="0" parTransId="{EE1F412E-D7B0-4259-B449-A474517B30C8}" sibTransId="{5A543FF4-B34E-4B96-8E99-1F85CB7AFFAF}"/>
    <dgm:cxn modelId="{EC70DD2C-A32D-4765-8E4B-943FCC899278}" type="presOf" srcId="{33AA9696-6814-4BE1-B2FB-A912BB0F28B2}" destId="{C51B8D15-9DAC-427D-BB89-56FB7FD6AD22}" srcOrd="0" destOrd="0" presId="urn:microsoft.com/office/officeart/2005/8/layout/vList3#1"/>
    <dgm:cxn modelId="{1CA83DD4-3029-4176-B2D8-C40EE918478A}" type="presOf" srcId="{EFDF6239-A677-4DB0-895A-CEE40358B84E}" destId="{D0915331-937C-4FCE-A2E7-1114E9F62BB0}" srcOrd="0" destOrd="0" presId="urn:microsoft.com/office/officeart/2005/8/layout/vList3#1"/>
    <dgm:cxn modelId="{A7BAC51C-0A2A-4365-A1C5-2EB6F09BDB1A}" srcId="{4350F747-2FF9-4DBC-8ECE-DF3799639652}" destId="{33AA9696-6814-4BE1-B2FB-A912BB0F28B2}" srcOrd="2" destOrd="0" parTransId="{3F97A025-A015-4E4C-9260-4D507AC8F782}" sibTransId="{FFF1B539-CFA4-40B5-979B-F4AE94E07E07}"/>
    <dgm:cxn modelId="{F24AB998-FDF4-4921-9EB2-3DD73E99910D}" type="presOf" srcId="{559A75DE-BC3B-4C8D-8565-E3745266EBD7}" destId="{42023A22-69C3-4235-91CA-82520704D2D9}" srcOrd="0" destOrd="0" presId="urn:microsoft.com/office/officeart/2005/8/layout/vList3#1"/>
    <dgm:cxn modelId="{AF68CADD-54F1-4208-AD24-1E1E7469750C}" srcId="{4350F747-2FF9-4DBC-8ECE-DF3799639652}" destId="{559A75DE-BC3B-4C8D-8565-E3745266EBD7}" srcOrd="0" destOrd="0" parTransId="{1CEA0A9E-BFB3-4E3D-9379-9A57FC43B984}" sibTransId="{F51AFB90-A9A8-49E3-A04B-742031E6C8CA}"/>
    <dgm:cxn modelId="{9FE86FD9-CF8A-4D4B-AF82-BC5F0634287D}" type="presOf" srcId="{9182E579-072A-4420-AF6B-2481098BEBDA}" destId="{32633E3B-BC87-4706-BEE8-8F344D13A185}" srcOrd="0" destOrd="0" presId="urn:microsoft.com/office/officeart/2005/8/layout/vList3#1"/>
    <dgm:cxn modelId="{76DEA2CB-180B-42EA-87AD-5D1954EE47B0}" type="presOf" srcId="{4350F747-2FF9-4DBC-8ECE-DF3799639652}" destId="{A1699877-2018-438F-8B18-D9355C81AC1A}" srcOrd="0" destOrd="0" presId="urn:microsoft.com/office/officeart/2005/8/layout/vList3#1"/>
    <dgm:cxn modelId="{0C59D0C4-9D8D-455C-A361-41E9CBFEFDFA}" type="presOf" srcId="{662F016D-9696-409F-8478-C316FB15512B}" destId="{B50C226B-243D-460A-B47B-C192251ED552}" srcOrd="0" destOrd="0" presId="urn:microsoft.com/office/officeart/2005/8/layout/vList3#1"/>
    <dgm:cxn modelId="{0FB0CED2-1668-4404-A8D2-762C64B19E70}" type="presParOf" srcId="{A1699877-2018-438F-8B18-D9355C81AC1A}" destId="{1375D891-B8A9-4A98-9013-9D568DF90F18}" srcOrd="0" destOrd="0" presId="urn:microsoft.com/office/officeart/2005/8/layout/vList3#1"/>
    <dgm:cxn modelId="{8776F3BF-428C-4936-9F7B-D1B23BB9E8C4}" type="presParOf" srcId="{1375D891-B8A9-4A98-9013-9D568DF90F18}" destId="{8AB54A03-13C7-4077-98DE-E44ADD4EB692}" srcOrd="0" destOrd="0" presId="urn:microsoft.com/office/officeart/2005/8/layout/vList3#1"/>
    <dgm:cxn modelId="{3D976BD5-2BC0-4034-8374-FB3B7F8B1A07}" type="presParOf" srcId="{1375D891-B8A9-4A98-9013-9D568DF90F18}" destId="{42023A22-69C3-4235-91CA-82520704D2D9}" srcOrd="1" destOrd="0" presId="urn:microsoft.com/office/officeart/2005/8/layout/vList3#1"/>
    <dgm:cxn modelId="{83607FDF-D8E1-41FB-8EA9-3BC77EB0CE71}" type="presParOf" srcId="{A1699877-2018-438F-8B18-D9355C81AC1A}" destId="{317945A9-A90C-49D4-B5C5-A846883504F0}" srcOrd="1" destOrd="0" presId="urn:microsoft.com/office/officeart/2005/8/layout/vList3#1"/>
    <dgm:cxn modelId="{1B6F926B-DEFE-4B26-B69B-2F628295CEE0}" type="presParOf" srcId="{A1699877-2018-438F-8B18-D9355C81AC1A}" destId="{90CCB2BC-BB90-44F9-BF24-192FF7E3EFC6}" srcOrd="2" destOrd="0" presId="urn:microsoft.com/office/officeart/2005/8/layout/vList3#1"/>
    <dgm:cxn modelId="{936CDDA8-AD69-4537-AEE3-53F976F4ECC7}" type="presParOf" srcId="{90CCB2BC-BB90-44F9-BF24-192FF7E3EFC6}" destId="{69F59876-9ACE-4735-BC19-51967830148C}" srcOrd="0" destOrd="0" presId="urn:microsoft.com/office/officeart/2005/8/layout/vList3#1"/>
    <dgm:cxn modelId="{6B7351F8-40B3-400B-9A7F-88EFFC45AF46}" type="presParOf" srcId="{90CCB2BC-BB90-44F9-BF24-192FF7E3EFC6}" destId="{32633E3B-BC87-4706-BEE8-8F344D13A185}" srcOrd="1" destOrd="0" presId="urn:microsoft.com/office/officeart/2005/8/layout/vList3#1"/>
    <dgm:cxn modelId="{E7732829-3FA9-49F1-88A0-354BC743F44A}" type="presParOf" srcId="{A1699877-2018-438F-8B18-D9355C81AC1A}" destId="{A19F0D24-C9E9-474F-BB9E-B0699FE96C89}" srcOrd="3" destOrd="0" presId="urn:microsoft.com/office/officeart/2005/8/layout/vList3#1"/>
    <dgm:cxn modelId="{630FE418-BB1B-48DE-96E9-50F4E11C7062}" type="presParOf" srcId="{A1699877-2018-438F-8B18-D9355C81AC1A}" destId="{46E39F76-138A-4B32-893B-A19E6E4D84A5}" srcOrd="4" destOrd="0" presId="urn:microsoft.com/office/officeart/2005/8/layout/vList3#1"/>
    <dgm:cxn modelId="{668A0C00-4AFD-4042-B49A-C77F58FA1CDB}" type="presParOf" srcId="{46E39F76-138A-4B32-893B-A19E6E4D84A5}" destId="{53285F04-3D30-4826-B854-D47E90058243}" srcOrd="0" destOrd="0" presId="urn:microsoft.com/office/officeart/2005/8/layout/vList3#1"/>
    <dgm:cxn modelId="{DD07C184-8170-4A9F-9F76-E13B103164FF}" type="presParOf" srcId="{46E39F76-138A-4B32-893B-A19E6E4D84A5}" destId="{C51B8D15-9DAC-427D-BB89-56FB7FD6AD22}" srcOrd="1" destOrd="0" presId="urn:microsoft.com/office/officeart/2005/8/layout/vList3#1"/>
    <dgm:cxn modelId="{8DC77A5A-41B8-43D2-876B-974676F6DB45}" type="presParOf" srcId="{A1699877-2018-438F-8B18-D9355C81AC1A}" destId="{C1B4061F-F534-496E-8A34-A32FED46FFDB}" srcOrd="5" destOrd="0" presId="urn:microsoft.com/office/officeart/2005/8/layout/vList3#1"/>
    <dgm:cxn modelId="{60A2BA79-AC0E-4DF7-BA12-C4E939C976A4}" type="presParOf" srcId="{A1699877-2018-438F-8B18-D9355C81AC1A}" destId="{5543BABB-4069-4072-8212-1CD89E50DFF2}" srcOrd="6" destOrd="0" presId="urn:microsoft.com/office/officeart/2005/8/layout/vList3#1"/>
    <dgm:cxn modelId="{1DA23551-3BB4-4538-B087-BCAF91CFD86D}" type="presParOf" srcId="{5543BABB-4069-4072-8212-1CD89E50DFF2}" destId="{B3C9D9AF-F70E-487C-909F-05769E66BD9F}" srcOrd="0" destOrd="0" presId="urn:microsoft.com/office/officeart/2005/8/layout/vList3#1"/>
    <dgm:cxn modelId="{BFEF98D2-04DC-4523-B29C-003126F55838}" type="presParOf" srcId="{5543BABB-4069-4072-8212-1CD89E50DFF2}" destId="{D0915331-937C-4FCE-A2E7-1114E9F62BB0}" srcOrd="1" destOrd="0" presId="urn:microsoft.com/office/officeart/2005/8/layout/vList3#1"/>
    <dgm:cxn modelId="{71E5FBF5-798D-4589-A943-2C414AC6033F}" type="presParOf" srcId="{A1699877-2018-438F-8B18-D9355C81AC1A}" destId="{52E198CC-9B03-40A0-A7ED-EFBC774EFE7B}" srcOrd="7" destOrd="0" presId="urn:microsoft.com/office/officeart/2005/8/layout/vList3#1"/>
    <dgm:cxn modelId="{6451BD34-914A-41F2-A81F-2BFC3C6BF89A}" type="presParOf" srcId="{A1699877-2018-438F-8B18-D9355C81AC1A}" destId="{C2CC0149-169F-4FB2-B958-72C9F7DB765E}" srcOrd="8" destOrd="0" presId="urn:microsoft.com/office/officeart/2005/8/layout/vList3#1"/>
    <dgm:cxn modelId="{70202E13-8203-4902-93BE-D3FEACA474D3}" type="presParOf" srcId="{C2CC0149-169F-4FB2-B958-72C9F7DB765E}" destId="{10F97F79-8D3D-4E8F-B475-92BBFEF676A0}" srcOrd="0" destOrd="0" presId="urn:microsoft.com/office/officeart/2005/8/layout/vList3#1"/>
    <dgm:cxn modelId="{E1BBE320-B5FD-4210-9153-40329397A936}" type="presParOf" srcId="{C2CC0149-169F-4FB2-B958-72C9F7DB765E}" destId="{B50C226B-243D-460A-B47B-C192251ED552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BC86D6-A3FA-4924-A4C3-FFCBA71618A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78515A8-9AEE-490C-9B26-BF04CC6E7459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ES" sz="1900" b="1" dirty="0" smtClean="0">
              <a:solidFill>
                <a:schemeClr val="tx1"/>
              </a:solidFill>
            </a:rPr>
            <a:t>En 18 cuestionarios se informa que se han realizado o planifica ofrecer </a:t>
          </a:r>
          <a:r>
            <a:rPr lang="es-ES" sz="2000" b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“tandas de EE”, “días de retiro” o grupos EVC</a:t>
          </a:r>
          <a:r>
            <a:rPr lang="es-ES" sz="2000" b="1" u="sng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r>
            <a:rPr lang="es-ES" sz="20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 es claro si en efecto se trata de EE en estricto sentido.</a:t>
          </a:r>
          <a:r>
            <a:rPr lang="es-ES" sz="19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900" b="1" dirty="0" smtClean="0">
              <a:solidFill>
                <a:schemeClr val="tx1"/>
              </a:solidFill>
            </a:rPr>
            <a:t>Y no todos reportan el nº de personas o mezclan con otras actividades, por lo que </a:t>
          </a:r>
          <a:r>
            <a:rPr lang="es-ES" sz="19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 imposible totalizar o aventurar estimados. </a:t>
          </a:r>
          <a:endParaRPr lang="es-ES" sz="1900" b="1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716B59-F210-48DF-B70B-4D2D5034EEC0}" type="parTrans" cxnId="{0CD1B1AD-1568-49F7-8BEA-4AE7A4DCB6BC}">
      <dgm:prSet/>
      <dgm:spPr/>
      <dgm:t>
        <a:bodyPr/>
        <a:lstStyle/>
        <a:p>
          <a:endParaRPr lang="es-ES"/>
        </a:p>
      </dgm:t>
    </dgm:pt>
    <dgm:pt modelId="{02E74746-6CC2-4846-982B-BE62CBCF1613}" type="sibTrans" cxnId="{0CD1B1AD-1568-49F7-8BEA-4AE7A4DCB6BC}">
      <dgm:prSet/>
      <dgm:spPr/>
      <dgm:t>
        <a:bodyPr/>
        <a:lstStyle/>
        <a:p>
          <a:endParaRPr lang="es-ES"/>
        </a:p>
      </dgm:t>
    </dgm:pt>
    <dgm:pt modelId="{2B902C36-EF88-45EB-8DA2-BE7D23E743F4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sz="1900" b="1" dirty="0" smtClean="0">
              <a:solidFill>
                <a:schemeClr val="bg1"/>
              </a:solidFill>
            </a:rPr>
            <a:t>La mayoría de las obras reportan </a:t>
          </a:r>
          <a:r>
            <a:rPr lang="es-ES" sz="2000" b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otras actividades que promueven la formación espiritual del personal</a:t>
          </a:r>
          <a:r>
            <a:rPr lang="es-E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es-ES" sz="1900" b="1" dirty="0" smtClean="0">
              <a:solidFill>
                <a:schemeClr val="bg1"/>
              </a:solidFill>
            </a:rPr>
            <a:t>convivencias, jornadas, espacios de reflexión y oración, celebración de sacramentos, formación para el acompañamiento, formación en la espiritualidad de la identidad y misión, entre otras.</a:t>
          </a:r>
          <a:endParaRPr lang="es-ES" sz="1900" b="1" dirty="0">
            <a:solidFill>
              <a:schemeClr val="bg1"/>
            </a:solidFill>
          </a:endParaRPr>
        </a:p>
      </dgm:t>
    </dgm:pt>
    <dgm:pt modelId="{B37BF722-C724-48A5-BE66-9F8DB9FEF929}" type="parTrans" cxnId="{5BA2564C-50EE-46D1-9304-B836A75900B7}">
      <dgm:prSet/>
      <dgm:spPr/>
      <dgm:t>
        <a:bodyPr/>
        <a:lstStyle/>
        <a:p>
          <a:endParaRPr lang="es-ES"/>
        </a:p>
      </dgm:t>
    </dgm:pt>
    <dgm:pt modelId="{AA2591B5-6C79-4764-9EA1-DEF4A2B0CA8E}" type="sibTrans" cxnId="{5BA2564C-50EE-46D1-9304-B836A75900B7}">
      <dgm:prSet/>
      <dgm:spPr/>
      <dgm:t>
        <a:bodyPr/>
        <a:lstStyle/>
        <a:p>
          <a:endParaRPr lang="es-ES"/>
        </a:p>
      </dgm:t>
    </dgm:pt>
    <dgm:pt modelId="{D38619D3-764E-47FA-8E7D-D56399D6FF01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ES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Apoyos que necesitarían </a:t>
          </a:r>
          <a:r>
            <a:rPr lang="es-ES" sz="1900" b="1" dirty="0" smtClean="0"/>
            <a:t>para ampliar la oferta de actividades</a:t>
          </a:r>
          <a:endParaRPr lang="es-ES" sz="1900" b="1" dirty="0"/>
        </a:p>
      </dgm:t>
    </dgm:pt>
    <dgm:pt modelId="{6F6996CF-A889-43A9-9D9F-19F9A82444F3}" type="parTrans" cxnId="{5FD98D2A-0630-4074-A616-F47063FC7167}">
      <dgm:prSet/>
      <dgm:spPr/>
      <dgm:t>
        <a:bodyPr/>
        <a:lstStyle/>
        <a:p>
          <a:endParaRPr lang="es-ES"/>
        </a:p>
      </dgm:t>
    </dgm:pt>
    <dgm:pt modelId="{C24BECA2-87AA-4F6F-AB81-A16635A701F8}" type="sibTrans" cxnId="{5FD98D2A-0630-4074-A616-F47063FC7167}">
      <dgm:prSet/>
      <dgm:spPr/>
      <dgm:t>
        <a:bodyPr/>
        <a:lstStyle/>
        <a:p>
          <a:endParaRPr lang="es-ES"/>
        </a:p>
      </dgm:t>
    </dgm:pt>
    <dgm:pt modelId="{15D17863-71C7-4BBD-81F4-76CDE4BBDED6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ES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Recursos económicos </a:t>
          </a:r>
          <a:r>
            <a:rPr lang="es-ES" sz="1850" b="1" dirty="0" smtClean="0"/>
            <a:t>para pago de casas para EE y traslados. </a:t>
          </a:r>
          <a:endParaRPr lang="es-ES" sz="1850" b="1" dirty="0"/>
        </a:p>
      </dgm:t>
    </dgm:pt>
    <dgm:pt modelId="{2C6F4477-5B43-4CAC-B90D-27FF232A51CD}" type="parTrans" cxnId="{612049CF-3035-4BD4-A2A0-B87C21107080}">
      <dgm:prSet/>
      <dgm:spPr/>
      <dgm:t>
        <a:bodyPr/>
        <a:lstStyle/>
        <a:p>
          <a:endParaRPr lang="es-ES"/>
        </a:p>
      </dgm:t>
    </dgm:pt>
    <dgm:pt modelId="{86CB803C-C3FC-4C97-A059-C1535E8AAC87}" type="sibTrans" cxnId="{612049CF-3035-4BD4-A2A0-B87C21107080}">
      <dgm:prSet/>
      <dgm:spPr/>
      <dgm:t>
        <a:bodyPr/>
        <a:lstStyle/>
        <a:p>
          <a:endParaRPr lang="es-ES"/>
        </a:p>
      </dgm:t>
    </dgm:pt>
    <dgm:pt modelId="{83D341E9-300F-4AFD-B3D4-C2ACC069FE01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ES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Facilitadores y acompañantes </a:t>
          </a:r>
          <a:r>
            <a:rPr lang="es-ES" sz="1850" b="1" dirty="0" smtClean="0"/>
            <a:t>de experiencias formativas y EE.</a:t>
          </a:r>
          <a:endParaRPr lang="es-ES" sz="1850" b="1" dirty="0"/>
        </a:p>
      </dgm:t>
    </dgm:pt>
    <dgm:pt modelId="{03D8CA87-9F20-4C05-8400-90E1E976FD72}" type="parTrans" cxnId="{2434E46F-48CA-46F4-BCE4-FF478C52F1A3}">
      <dgm:prSet/>
      <dgm:spPr/>
      <dgm:t>
        <a:bodyPr/>
        <a:lstStyle/>
        <a:p>
          <a:endParaRPr lang="es-ES"/>
        </a:p>
      </dgm:t>
    </dgm:pt>
    <dgm:pt modelId="{2A2CB2EE-AFD8-42F7-AD0B-F5BBA05A9F5B}" type="sibTrans" cxnId="{2434E46F-48CA-46F4-BCE4-FF478C52F1A3}">
      <dgm:prSet/>
      <dgm:spPr/>
      <dgm:t>
        <a:bodyPr/>
        <a:lstStyle/>
        <a:p>
          <a:endParaRPr lang="es-ES"/>
        </a:p>
      </dgm:t>
    </dgm:pt>
    <dgm:pt modelId="{E89046D8-370D-4593-9B87-ED2DB479E335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ES" sz="1850" b="1" dirty="0" smtClean="0"/>
            <a:t>Disponibilidad de </a:t>
          </a:r>
          <a:r>
            <a:rPr lang="es-ES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casas y mejora de las instalaciones</a:t>
          </a:r>
          <a:r>
            <a:rPr lang="es-ES" sz="1850" b="1" dirty="0" smtClean="0"/>
            <a:t>.</a:t>
          </a:r>
          <a:endParaRPr lang="es-ES" sz="1850" b="1" dirty="0"/>
        </a:p>
      </dgm:t>
    </dgm:pt>
    <dgm:pt modelId="{DEAA3A2D-A325-454E-92AA-2256138E2504}" type="parTrans" cxnId="{5338ECD6-7319-4425-B174-25F383317AF1}">
      <dgm:prSet/>
      <dgm:spPr/>
      <dgm:t>
        <a:bodyPr/>
        <a:lstStyle/>
        <a:p>
          <a:endParaRPr lang="es-ES"/>
        </a:p>
      </dgm:t>
    </dgm:pt>
    <dgm:pt modelId="{9D196071-9C33-4021-88F3-B7C6F796D7FA}" type="sibTrans" cxnId="{5338ECD6-7319-4425-B174-25F383317AF1}">
      <dgm:prSet/>
      <dgm:spPr/>
      <dgm:t>
        <a:bodyPr/>
        <a:lstStyle/>
        <a:p>
          <a:endParaRPr lang="es-ES"/>
        </a:p>
      </dgm:t>
    </dgm:pt>
    <dgm:pt modelId="{D968524F-AF22-42FF-B1ED-91F07ACABD75}">
      <dgm:prSet phldrT="[Texto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ES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Suplentes</a:t>
          </a:r>
          <a:r>
            <a:rPr lang="es-ES" sz="1850" b="1" dirty="0" smtClean="0"/>
            <a:t> para facilitar la asistencia del personal.</a:t>
          </a:r>
          <a:endParaRPr lang="es-ES" sz="1850" b="1" dirty="0"/>
        </a:p>
      </dgm:t>
    </dgm:pt>
    <dgm:pt modelId="{560071D3-EA15-407B-B139-69E325F33A2C}" type="parTrans" cxnId="{CE79FCFD-B4C9-4E5A-A15D-F6D3FE81D23D}">
      <dgm:prSet/>
      <dgm:spPr/>
      <dgm:t>
        <a:bodyPr/>
        <a:lstStyle/>
        <a:p>
          <a:endParaRPr lang="es-ES"/>
        </a:p>
      </dgm:t>
    </dgm:pt>
    <dgm:pt modelId="{B4AC072C-9B56-455A-B92F-35776B28FD26}" type="sibTrans" cxnId="{CE79FCFD-B4C9-4E5A-A15D-F6D3FE81D23D}">
      <dgm:prSet/>
      <dgm:spPr/>
      <dgm:t>
        <a:bodyPr/>
        <a:lstStyle/>
        <a:p>
          <a:endParaRPr lang="es-ES"/>
        </a:p>
      </dgm:t>
    </dgm:pt>
    <dgm:pt modelId="{B591243A-1DAF-4E9B-8F7A-A674E301D5FE}" type="pres">
      <dgm:prSet presAssocID="{76BC86D6-A3FA-4924-A4C3-FFCBA71618A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8386C6A-E9B2-48EE-9FEE-471612F01F27}" type="pres">
      <dgm:prSet presAssocID="{D78515A8-9AEE-490C-9B26-BF04CC6E7459}" presName="comp" presStyleCnt="0"/>
      <dgm:spPr/>
    </dgm:pt>
    <dgm:pt modelId="{35FEEAF7-8409-4CFC-AD91-99A40EC90C27}" type="pres">
      <dgm:prSet presAssocID="{D78515A8-9AEE-490C-9B26-BF04CC6E7459}" presName="box" presStyleLbl="node1" presStyleIdx="0" presStyleCnt="3"/>
      <dgm:spPr/>
      <dgm:t>
        <a:bodyPr/>
        <a:lstStyle/>
        <a:p>
          <a:endParaRPr lang="es-ES"/>
        </a:p>
      </dgm:t>
    </dgm:pt>
    <dgm:pt modelId="{D9DDA70E-2A98-42CC-B8C8-E187C7340398}" type="pres">
      <dgm:prSet presAssocID="{D78515A8-9AEE-490C-9B26-BF04CC6E7459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09FE2C8F-15BF-4C71-B845-E623B1C621CE}" type="pres">
      <dgm:prSet presAssocID="{D78515A8-9AEE-490C-9B26-BF04CC6E745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CD3221-AA9E-4C0A-8EBF-DB221D6F168B}" type="pres">
      <dgm:prSet presAssocID="{02E74746-6CC2-4846-982B-BE62CBCF1613}" presName="spacer" presStyleCnt="0"/>
      <dgm:spPr/>
    </dgm:pt>
    <dgm:pt modelId="{49F4AF68-D616-4A24-BFF3-9FC6A14F4815}" type="pres">
      <dgm:prSet presAssocID="{2B902C36-EF88-45EB-8DA2-BE7D23E743F4}" presName="comp" presStyleCnt="0"/>
      <dgm:spPr/>
    </dgm:pt>
    <dgm:pt modelId="{501F6BE7-B099-4202-ADED-C4B5A85B3B15}" type="pres">
      <dgm:prSet presAssocID="{2B902C36-EF88-45EB-8DA2-BE7D23E743F4}" presName="box" presStyleLbl="node1" presStyleIdx="1" presStyleCnt="3"/>
      <dgm:spPr/>
      <dgm:t>
        <a:bodyPr/>
        <a:lstStyle/>
        <a:p>
          <a:endParaRPr lang="es-ES"/>
        </a:p>
      </dgm:t>
    </dgm:pt>
    <dgm:pt modelId="{B9B91E17-190D-4CCE-B615-F2583F0414F3}" type="pres">
      <dgm:prSet presAssocID="{2B902C36-EF88-45EB-8DA2-BE7D23E743F4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7E0DA81A-0434-44B2-A96A-03DC6D08CE6E}" type="pres">
      <dgm:prSet presAssocID="{2B902C36-EF88-45EB-8DA2-BE7D23E743F4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BA255E-92CE-44C8-BE59-976A25C81EE9}" type="pres">
      <dgm:prSet presAssocID="{AA2591B5-6C79-4764-9EA1-DEF4A2B0CA8E}" presName="spacer" presStyleCnt="0"/>
      <dgm:spPr/>
    </dgm:pt>
    <dgm:pt modelId="{C947D87B-A7D3-4BC6-8A63-E10C1D192BAF}" type="pres">
      <dgm:prSet presAssocID="{D38619D3-764E-47FA-8E7D-D56399D6FF01}" presName="comp" presStyleCnt="0"/>
      <dgm:spPr/>
    </dgm:pt>
    <dgm:pt modelId="{887D770A-2854-4A84-BB5B-D6E302A578FC}" type="pres">
      <dgm:prSet presAssocID="{D38619D3-764E-47FA-8E7D-D56399D6FF01}" presName="box" presStyleLbl="node1" presStyleIdx="2" presStyleCnt="3"/>
      <dgm:spPr/>
      <dgm:t>
        <a:bodyPr/>
        <a:lstStyle/>
        <a:p>
          <a:endParaRPr lang="es-ES"/>
        </a:p>
      </dgm:t>
    </dgm:pt>
    <dgm:pt modelId="{CF2C537D-9080-4E8B-B231-338CA7FA00D1}" type="pres">
      <dgm:prSet presAssocID="{D38619D3-764E-47FA-8E7D-D56399D6FF01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49FF294E-F55B-4565-B215-F0C0D503C898}" type="pres">
      <dgm:prSet presAssocID="{D38619D3-764E-47FA-8E7D-D56399D6FF0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B706429-59AF-4B3B-938E-479C1F701B9B}" type="presOf" srcId="{D78515A8-9AEE-490C-9B26-BF04CC6E7459}" destId="{35FEEAF7-8409-4CFC-AD91-99A40EC90C27}" srcOrd="0" destOrd="0" presId="urn:microsoft.com/office/officeart/2005/8/layout/vList4"/>
    <dgm:cxn modelId="{0CD1B1AD-1568-49F7-8BEA-4AE7A4DCB6BC}" srcId="{76BC86D6-A3FA-4924-A4C3-FFCBA71618AE}" destId="{D78515A8-9AEE-490C-9B26-BF04CC6E7459}" srcOrd="0" destOrd="0" parTransId="{C3716B59-F210-48DF-B70B-4D2D5034EEC0}" sibTransId="{02E74746-6CC2-4846-982B-BE62CBCF1613}"/>
    <dgm:cxn modelId="{98CAC3C5-F892-4480-B593-AFD184644BFF}" type="presOf" srcId="{D78515A8-9AEE-490C-9B26-BF04CC6E7459}" destId="{09FE2C8F-15BF-4C71-B845-E623B1C621CE}" srcOrd="1" destOrd="0" presId="urn:microsoft.com/office/officeart/2005/8/layout/vList4"/>
    <dgm:cxn modelId="{CE9A0CC6-8A92-4910-A523-642DFA3216A7}" type="presOf" srcId="{2B902C36-EF88-45EB-8DA2-BE7D23E743F4}" destId="{501F6BE7-B099-4202-ADED-C4B5A85B3B15}" srcOrd="0" destOrd="0" presId="urn:microsoft.com/office/officeart/2005/8/layout/vList4"/>
    <dgm:cxn modelId="{32356964-C839-4FD6-A960-89A0BECEEC45}" type="presOf" srcId="{D38619D3-764E-47FA-8E7D-D56399D6FF01}" destId="{49FF294E-F55B-4565-B215-F0C0D503C898}" srcOrd="1" destOrd="0" presId="urn:microsoft.com/office/officeart/2005/8/layout/vList4"/>
    <dgm:cxn modelId="{CE79FCFD-B4C9-4E5A-A15D-F6D3FE81D23D}" srcId="{D38619D3-764E-47FA-8E7D-D56399D6FF01}" destId="{D968524F-AF22-42FF-B1ED-91F07ACABD75}" srcOrd="3" destOrd="0" parTransId="{560071D3-EA15-407B-B139-69E325F33A2C}" sibTransId="{B4AC072C-9B56-455A-B92F-35776B28FD26}"/>
    <dgm:cxn modelId="{2434E46F-48CA-46F4-BCE4-FF478C52F1A3}" srcId="{D38619D3-764E-47FA-8E7D-D56399D6FF01}" destId="{83D341E9-300F-4AFD-B3D4-C2ACC069FE01}" srcOrd="1" destOrd="0" parTransId="{03D8CA87-9F20-4C05-8400-90E1E976FD72}" sibTransId="{2A2CB2EE-AFD8-42F7-AD0B-F5BBA05A9F5B}"/>
    <dgm:cxn modelId="{EFD361F1-2734-4A4C-A019-DF8077681677}" type="presOf" srcId="{15D17863-71C7-4BBD-81F4-76CDE4BBDED6}" destId="{887D770A-2854-4A84-BB5B-D6E302A578FC}" srcOrd="0" destOrd="1" presId="urn:microsoft.com/office/officeart/2005/8/layout/vList4"/>
    <dgm:cxn modelId="{46FD427B-F176-4CD3-8CE0-2DF204C1E754}" type="presOf" srcId="{E89046D8-370D-4593-9B87-ED2DB479E335}" destId="{49FF294E-F55B-4565-B215-F0C0D503C898}" srcOrd="1" destOrd="3" presId="urn:microsoft.com/office/officeart/2005/8/layout/vList4"/>
    <dgm:cxn modelId="{612049CF-3035-4BD4-A2A0-B87C21107080}" srcId="{D38619D3-764E-47FA-8E7D-D56399D6FF01}" destId="{15D17863-71C7-4BBD-81F4-76CDE4BBDED6}" srcOrd="0" destOrd="0" parTransId="{2C6F4477-5B43-4CAC-B90D-27FF232A51CD}" sibTransId="{86CB803C-C3FC-4C97-A059-C1535E8AAC87}"/>
    <dgm:cxn modelId="{E3E43EE3-3CFB-41F4-A908-8BAFA7A37947}" type="presOf" srcId="{83D341E9-300F-4AFD-B3D4-C2ACC069FE01}" destId="{887D770A-2854-4A84-BB5B-D6E302A578FC}" srcOrd="0" destOrd="2" presId="urn:microsoft.com/office/officeart/2005/8/layout/vList4"/>
    <dgm:cxn modelId="{7ED9A7C4-03CD-4726-A6CD-D4D02916E828}" type="presOf" srcId="{2B902C36-EF88-45EB-8DA2-BE7D23E743F4}" destId="{7E0DA81A-0434-44B2-A96A-03DC6D08CE6E}" srcOrd="1" destOrd="0" presId="urn:microsoft.com/office/officeart/2005/8/layout/vList4"/>
    <dgm:cxn modelId="{C2ACEA46-8F41-4907-96C4-6C0D327A5B8E}" type="presOf" srcId="{E89046D8-370D-4593-9B87-ED2DB479E335}" destId="{887D770A-2854-4A84-BB5B-D6E302A578FC}" srcOrd="0" destOrd="3" presId="urn:microsoft.com/office/officeart/2005/8/layout/vList4"/>
    <dgm:cxn modelId="{5CEACD99-1B5E-4FA7-AA15-C1FE96A7B5C4}" type="presOf" srcId="{D38619D3-764E-47FA-8E7D-D56399D6FF01}" destId="{887D770A-2854-4A84-BB5B-D6E302A578FC}" srcOrd="0" destOrd="0" presId="urn:microsoft.com/office/officeart/2005/8/layout/vList4"/>
    <dgm:cxn modelId="{E3D9CB33-C507-4D49-AF4B-8FC804AB9E10}" type="presOf" srcId="{15D17863-71C7-4BBD-81F4-76CDE4BBDED6}" destId="{49FF294E-F55B-4565-B215-F0C0D503C898}" srcOrd="1" destOrd="1" presId="urn:microsoft.com/office/officeart/2005/8/layout/vList4"/>
    <dgm:cxn modelId="{176E804B-CA4E-4D18-9174-3429B5C83CDE}" type="presOf" srcId="{D968524F-AF22-42FF-B1ED-91F07ACABD75}" destId="{887D770A-2854-4A84-BB5B-D6E302A578FC}" srcOrd="0" destOrd="4" presId="urn:microsoft.com/office/officeart/2005/8/layout/vList4"/>
    <dgm:cxn modelId="{5338ECD6-7319-4425-B174-25F383317AF1}" srcId="{D38619D3-764E-47FA-8E7D-D56399D6FF01}" destId="{E89046D8-370D-4593-9B87-ED2DB479E335}" srcOrd="2" destOrd="0" parTransId="{DEAA3A2D-A325-454E-92AA-2256138E2504}" sibTransId="{9D196071-9C33-4021-88F3-B7C6F796D7FA}"/>
    <dgm:cxn modelId="{53B442C4-E9BF-487F-92A5-905CAA4366C1}" type="presOf" srcId="{83D341E9-300F-4AFD-B3D4-C2ACC069FE01}" destId="{49FF294E-F55B-4565-B215-F0C0D503C898}" srcOrd="1" destOrd="2" presId="urn:microsoft.com/office/officeart/2005/8/layout/vList4"/>
    <dgm:cxn modelId="{C234E31B-0CF7-4DEE-9757-844CC72DE924}" type="presOf" srcId="{D968524F-AF22-42FF-B1ED-91F07ACABD75}" destId="{49FF294E-F55B-4565-B215-F0C0D503C898}" srcOrd="1" destOrd="4" presId="urn:microsoft.com/office/officeart/2005/8/layout/vList4"/>
    <dgm:cxn modelId="{5BA2564C-50EE-46D1-9304-B836A75900B7}" srcId="{76BC86D6-A3FA-4924-A4C3-FFCBA71618AE}" destId="{2B902C36-EF88-45EB-8DA2-BE7D23E743F4}" srcOrd="1" destOrd="0" parTransId="{B37BF722-C724-48A5-BE66-9F8DB9FEF929}" sibTransId="{AA2591B5-6C79-4764-9EA1-DEF4A2B0CA8E}"/>
    <dgm:cxn modelId="{5F424C00-AC5E-42BD-A90D-3F21EFB83FEA}" type="presOf" srcId="{76BC86D6-A3FA-4924-A4C3-FFCBA71618AE}" destId="{B591243A-1DAF-4E9B-8F7A-A674E301D5FE}" srcOrd="0" destOrd="0" presId="urn:microsoft.com/office/officeart/2005/8/layout/vList4"/>
    <dgm:cxn modelId="{5FD98D2A-0630-4074-A616-F47063FC7167}" srcId="{76BC86D6-A3FA-4924-A4C3-FFCBA71618AE}" destId="{D38619D3-764E-47FA-8E7D-D56399D6FF01}" srcOrd="2" destOrd="0" parTransId="{6F6996CF-A889-43A9-9D9F-19F9A82444F3}" sibTransId="{C24BECA2-87AA-4F6F-AB81-A16635A701F8}"/>
    <dgm:cxn modelId="{F38E30AF-EC53-422C-AA02-797AF23C1229}" type="presParOf" srcId="{B591243A-1DAF-4E9B-8F7A-A674E301D5FE}" destId="{C8386C6A-E9B2-48EE-9FEE-471612F01F27}" srcOrd="0" destOrd="0" presId="urn:microsoft.com/office/officeart/2005/8/layout/vList4"/>
    <dgm:cxn modelId="{7DE41D9C-DC68-43C0-B8F9-DE837A70ACF9}" type="presParOf" srcId="{C8386C6A-E9B2-48EE-9FEE-471612F01F27}" destId="{35FEEAF7-8409-4CFC-AD91-99A40EC90C27}" srcOrd="0" destOrd="0" presId="urn:microsoft.com/office/officeart/2005/8/layout/vList4"/>
    <dgm:cxn modelId="{600E6B56-0A07-48A5-80BB-F4325822FEAF}" type="presParOf" srcId="{C8386C6A-E9B2-48EE-9FEE-471612F01F27}" destId="{D9DDA70E-2A98-42CC-B8C8-E187C7340398}" srcOrd="1" destOrd="0" presId="urn:microsoft.com/office/officeart/2005/8/layout/vList4"/>
    <dgm:cxn modelId="{3BC46880-530C-45D9-9349-BE429A71C185}" type="presParOf" srcId="{C8386C6A-E9B2-48EE-9FEE-471612F01F27}" destId="{09FE2C8F-15BF-4C71-B845-E623B1C621CE}" srcOrd="2" destOrd="0" presId="urn:microsoft.com/office/officeart/2005/8/layout/vList4"/>
    <dgm:cxn modelId="{40360303-5136-43C5-84F7-8A4C44EF9A98}" type="presParOf" srcId="{B591243A-1DAF-4E9B-8F7A-A674E301D5FE}" destId="{66CD3221-AA9E-4C0A-8EBF-DB221D6F168B}" srcOrd="1" destOrd="0" presId="urn:microsoft.com/office/officeart/2005/8/layout/vList4"/>
    <dgm:cxn modelId="{CB23BA16-02E5-4AFC-BD8D-C28E9C1FFD32}" type="presParOf" srcId="{B591243A-1DAF-4E9B-8F7A-A674E301D5FE}" destId="{49F4AF68-D616-4A24-BFF3-9FC6A14F4815}" srcOrd="2" destOrd="0" presId="urn:microsoft.com/office/officeart/2005/8/layout/vList4"/>
    <dgm:cxn modelId="{CA13DBFF-2837-416B-9540-C63B4BAAC414}" type="presParOf" srcId="{49F4AF68-D616-4A24-BFF3-9FC6A14F4815}" destId="{501F6BE7-B099-4202-ADED-C4B5A85B3B15}" srcOrd="0" destOrd="0" presId="urn:microsoft.com/office/officeart/2005/8/layout/vList4"/>
    <dgm:cxn modelId="{51175F04-F1A8-410C-B7CF-E2762E637487}" type="presParOf" srcId="{49F4AF68-D616-4A24-BFF3-9FC6A14F4815}" destId="{B9B91E17-190D-4CCE-B615-F2583F0414F3}" srcOrd="1" destOrd="0" presId="urn:microsoft.com/office/officeart/2005/8/layout/vList4"/>
    <dgm:cxn modelId="{FFB67231-7666-4A46-8F34-6A35DFCDF4A2}" type="presParOf" srcId="{49F4AF68-D616-4A24-BFF3-9FC6A14F4815}" destId="{7E0DA81A-0434-44B2-A96A-03DC6D08CE6E}" srcOrd="2" destOrd="0" presId="urn:microsoft.com/office/officeart/2005/8/layout/vList4"/>
    <dgm:cxn modelId="{9A035639-6A6F-451B-BBD3-72770BDCAD31}" type="presParOf" srcId="{B591243A-1DAF-4E9B-8F7A-A674E301D5FE}" destId="{58BA255E-92CE-44C8-BE59-976A25C81EE9}" srcOrd="3" destOrd="0" presId="urn:microsoft.com/office/officeart/2005/8/layout/vList4"/>
    <dgm:cxn modelId="{671054A7-282B-4D44-8ABD-E2570D2216D4}" type="presParOf" srcId="{B591243A-1DAF-4E9B-8F7A-A674E301D5FE}" destId="{C947D87B-A7D3-4BC6-8A63-E10C1D192BAF}" srcOrd="4" destOrd="0" presId="urn:microsoft.com/office/officeart/2005/8/layout/vList4"/>
    <dgm:cxn modelId="{3D035A4E-9C14-49E6-BEC3-1BAFD7DBCA50}" type="presParOf" srcId="{C947D87B-A7D3-4BC6-8A63-E10C1D192BAF}" destId="{887D770A-2854-4A84-BB5B-D6E302A578FC}" srcOrd="0" destOrd="0" presId="urn:microsoft.com/office/officeart/2005/8/layout/vList4"/>
    <dgm:cxn modelId="{F8F53BEE-E2DD-4428-9EEC-3A8687E13DA1}" type="presParOf" srcId="{C947D87B-A7D3-4BC6-8A63-E10C1D192BAF}" destId="{CF2C537D-9080-4E8B-B231-338CA7FA00D1}" srcOrd="1" destOrd="0" presId="urn:microsoft.com/office/officeart/2005/8/layout/vList4"/>
    <dgm:cxn modelId="{46C2017A-054C-41FE-B307-1A89FB0BA613}" type="presParOf" srcId="{C947D87B-A7D3-4BC6-8A63-E10C1D192BAF}" destId="{49FF294E-F55B-4565-B215-F0C0D503C89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C603F-2E87-4BEB-A74F-DB30B237FA81}">
      <dsp:nvSpPr>
        <dsp:cNvPr id="0" name=""/>
        <dsp:cNvSpPr/>
      </dsp:nvSpPr>
      <dsp:spPr>
        <a:xfrm>
          <a:off x="-6106540" y="-934303"/>
          <a:ext cx="7269206" cy="7269206"/>
        </a:xfrm>
        <a:prstGeom prst="blockArc">
          <a:avLst>
            <a:gd name="adj1" fmla="val 18900000"/>
            <a:gd name="adj2" fmla="val 2700000"/>
            <a:gd name="adj3" fmla="val 297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153ECC-2C78-4621-B321-E504EE24129A}">
      <dsp:nvSpPr>
        <dsp:cNvPr id="0" name=""/>
        <dsp:cNvSpPr/>
      </dsp:nvSpPr>
      <dsp:spPr>
        <a:xfrm>
          <a:off x="432979" y="230088"/>
          <a:ext cx="8541507" cy="677190"/>
        </a:xfrm>
        <a:prstGeom prst="rect">
          <a:avLst/>
        </a:prstGeom>
        <a:solidFill>
          <a:schemeClr val="accent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30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1600" b="1" kern="1200" spc="-70" baseline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Nº 1. Proseguir con las siete líneas de acción sobre Pastoral y Formación del Personal</a:t>
          </a:r>
          <a:endParaRPr lang="es-VE" sz="1600" b="1" kern="1200" spc="-70" baseline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32979" y="230088"/>
        <a:ext cx="8541507" cy="677190"/>
      </dsp:txXfrm>
    </dsp:sp>
    <dsp:sp modelId="{E857F95C-7D5F-4A6F-8C8C-35F7D5C0D638}">
      <dsp:nvSpPr>
        <dsp:cNvPr id="0" name=""/>
        <dsp:cNvSpPr/>
      </dsp:nvSpPr>
      <dsp:spPr>
        <a:xfrm>
          <a:off x="77620" y="213323"/>
          <a:ext cx="710718" cy="71071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DBF769-0151-4519-AFE5-9CE8DF4E3EED}">
      <dsp:nvSpPr>
        <dsp:cNvPr id="0" name=""/>
        <dsp:cNvSpPr/>
      </dsp:nvSpPr>
      <dsp:spPr>
        <a:xfrm>
          <a:off x="900671" y="1100619"/>
          <a:ext cx="8073815" cy="641637"/>
        </a:xfrm>
        <a:prstGeom prst="rect">
          <a:avLst/>
        </a:prstGeom>
        <a:solidFill>
          <a:srgbClr val="B2D5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30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es-VE" sz="1600" b="1" kern="1200" spc="-70" baseline="0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Nº 2. Profundizar la formación explícita del alumnado en las 4 Cs.</a:t>
          </a:r>
          <a:endParaRPr lang="es-VE" sz="1600" b="1" kern="1200" spc="-70" baseline="0" dirty="0">
            <a:solidFill>
              <a:schemeClr val="accent2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900671" y="1100619"/>
        <a:ext cx="8073815" cy="641637"/>
      </dsp:txXfrm>
    </dsp:sp>
    <dsp:sp modelId="{5F40F5AA-E762-4039-870B-2AAB4CE6B180}">
      <dsp:nvSpPr>
        <dsp:cNvPr id="0" name=""/>
        <dsp:cNvSpPr/>
      </dsp:nvSpPr>
      <dsp:spPr>
        <a:xfrm>
          <a:off x="545312" y="1066078"/>
          <a:ext cx="710718" cy="710718"/>
        </a:xfrm>
        <a:prstGeom prst="ellipse">
          <a:avLst/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994EFD-8E3C-43B4-8EE8-84D24297AF42}">
      <dsp:nvSpPr>
        <dsp:cNvPr id="0" name=""/>
        <dsp:cNvSpPr/>
      </dsp:nvSpPr>
      <dsp:spPr>
        <a:xfrm>
          <a:off x="1114535" y="1942033"/>
          <a:ext cx="7859951" cy="664317"/>
        </a:xfrm>
        <a:prstGeom prst="rect">
          <a:avLst/>
        </a:prstGeom>
        <a:solidFill>
          <a:schemeClr val="accent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30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es-VE" sz="1600" b="1" kern="1200" spc="-70" baseline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Nº 3. Seguir analizando la situación educativa y política del país,  identificar dificultades/riesgos y afrontarlos</a:t>
          </a:r>
          <a:endParaRPr lang="es-VE" sz="1600" b="1" kern="1200" spc="-70" baseline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114535" y="1942033"/>
        <a:ext cx="7859951" cy="664317"/>
      </dsp:txXfrm>
    </dsp:sp>
    <dsp:sp modelId="{CE8438D5-43B8-4856-BA63-84E22F845D29}">
      <dsp:nvSpPr>
        <dsp:cNvPr id="0" name=""/>
        <dsp:cNvSpPr/>
      </dsp:nvSpPr>
      <dsp:spPr>
        <a:xfrm>
          <a:off x="759176" y="1918833"/>
          <a:ext cx="710718" cy="710718"/>
        </a:xfrm>
        <a:prstGeom prst="ellipse">
          <a:avLst/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699D4C-92AF-4E97-996C-A102133CCC11}">
      <dsp:nvSpPr>
        <dsp:cNvPr id="0" name=""/>
        <dsp:cNvSpPr/>
      </dsp:nvSpPr>
      <dsp:spPr>
        <a:xfrm>
          <a:off x="1114535" y="2782365"/>
          <a:ext cx="7859951" cy="688083"/>
        </a:xfrm>
        <a:prstGeom prst="rect">
          <a:avLst/>
        </a:prstGeom>
        <a:solidFill>
          <a:srgbClr val="B2D5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30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es-VE" sz="1600" b="1" kern="1200" spc="-70" baseline="0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Nº 6. Promover propuestas y aportes institucionales ante problemas y necesidades del país</a:t>
          </a:r>
          <a:endParaRPr lang="es-VE" sz="1600" b="1" kern="1200" spc="-70" baseline="0" dirty="0">
            <a:solidFill>
              <a:schemeClr val="accent2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114535" y="2782365"/>
        <a:ext cx="7859951" cy="688083"/>
      </dsp:txXfrm>
    </dsp:sp>
    <dsp:sp modelId="{6BE8ABB9-C0BA-4029-A55C-24B7A4BC60BB}">
      <dsp:nvSpPr>
        <dsp:cNvPr id="0" name=""/>
        <dsp:cNvSpPr/>
      </dsp:nvSpPr>
      <dsp:spPr>
        <a:xfrm>
          <a:off x="759176" y="2771047"/>
          <a:ext cx="710718" cy="710718"/>
        </a:xfrm>
        <a:prstGeom prst="ellipse">
          <a:avLst/>
        </a:prstGeom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48D7C7-5E2F-41CD-ACD0-4D4442CEE0FE}">
      <dsp:nvSpPr>
        <dsp:cNvPr id="0" name=""/>
        <dsp:cNvSpPr/>
      </dsp:nvSpPr>
      <dsp:spPr>
        <a:xfrm>
          <a:off x="900671" y="3646488"/>
          <a:ext cx="8073815" cy="665346"/>
        </a:xfrm>
        <a:prstGeom prst="rect">
          <a:avLst/>
        </a:prstGeom>
        <a:solidFill>
          <a:schemeClr val="accent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30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es-VE" sz="1600" b="1" kern="1200" spc="-70" baseline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Nº 7. Fomentar actividades y movimientos juveniles con sello de compromiso,  entre obras y en red. Trabajar el tema de Proyecto de Vida y Vocación</a:t>
          </a:r>
          <a:endParaRPr lang="es-VE" sz="1600" b="1" kern="1200" spc="-70" baseline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900671" y="3646488"/>
        <a:ext cx="8073815" cy="665346"/>
      </dsp:txXfrm>
    </dsp:sp>
    <dsp:sp modelId="{A32FD22F-B008-4855-86E3-E79A419ED63A}">
      <dsp:nvSpPr>
        <dsp:cNvPr id="0" name=""/>
        <dsp:cNvSpPr/>
      </dsp:nvSpPr>
      <dsp:spPr>
        <a:xfrm>
          <a:off x="545312" y="3623802"/>
          <a:ext cx="710718" cy="710718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5875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923022-F37E-4B43-BC26-D67719622E26}">
      <dsp:nvSpPr>
        <dsp:cNvPr id="0" name=""/>
        <dsp:cNvSpPr/>
      </dsp:nvSpPr>
      <dsp:spPr>
        <a:xfrm>
          <a:off x="470647" y="4478558"/>
          <a:ext cx="8541507" cy="706716"/>
        </a:xfrm>
        <a:prstGeom prst="rect">
          <a:avLst/>
        </a:prstGeom>
        <a:solidFill>
          <a:srgbClr val="B2D5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130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120000"/>
            </a:lnSpc>
            <a:spcBef>
              <a:spcPct val="0"/>
            </a:spcBef>
            <a:spcAft>
              <a:spcPct val="35000"/>
            </a:spcAft>
          </a:pPr>
          <a:r>
            <a:rPr lang="es-VE" sz="1600" b="1" kern="1200" spc="-70" baseline="0" dirty="0" smtClean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Nº 8. Ampliar la oferta de Ejercicios Espirituales, convivencias, etc., para el personal</a:t>
          </a:r>
          <a:endParaRPr lang="es-VE" sz="1600" b="1" kern="1200" spc="-70" baseline="0" dirty="0">
            <a:solidFill>
              <a:schemeClr val="accent2">
                <a:lumMod val="50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70647" y="4478558"/>
        <a:ext cx="8541507" cy="706716"/>
      </dsp:txXfrm>
    </dsp:sp>
    <dsp:sp modelId="{50BC9A52-55A3-4D92-8F18-653D395C8B0F}">
      <dsp:nvSpPr>
        <dsp:cNvPr id="0" name=""/>
        <dsp:cNvSpPr/>
      </dsp:nvSpPr>
      <dsp:spPr>
        <a:xfrm>
          <a:off x="77620" y="4476557"/>
          <a:ext cx="710718" cy="710718"/>
        </a:xfrm>
        <a:prstGeom prst="ellipse">
          <a:avLst/>
        </a:prstGeom>
        <a:blipFill dpi="0" rotWithShape="0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023A22-69C3-4235-91CA-82520704D2D9}">
      <dsp:nvSpPr>
        <dsp:cNvPr id="0" name=""/>
        <dsp:cNvSpPr/>
      </dsp:nvSpPr>
      <dsp:spPr>
        <a:xfrm rot="10800000">
          <a:off x="813380" y="125632"/>
          <a:ext cx="6754777" cy="580816"/>
        </a:xfrm>
        <a:prstGeom prst="homePlate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076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2600" kern="1200" dirty="0"/>
        </a:p>
      </dsp:txBody>
      <dsp:txXfrm rot="10800000">
        <a:off x="958584" y="125632"/>
        <a:ext cx="6609573" cy="580816"/>
      </dsp:txXfrm>
    </dsp:sp>
    <dsp:sp modelId="{8AB54A03-13C7-4077-98DE-E44ADD4EB692}">
      <dsp:nvSpPr>
        <dsp:cNvPr id="0" name=""/>
        <dsp:cNvSpPr/>
      </dsp:nvSpPr>
      <dsp:spPr>
        <a:xfrm>
          <a:off x="391333" y="49802"/>
          <a:ext cx="801996" cy="80720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633E3B-BC87-4706-BEE8-8F344D13A185}">
      <dsp:nvSpPr>
        <dsp:cNvPr id="0" name=""/>
        <dsp:cNvSpPr/>
      </dsp:nvSpPr>
      <dsp:spPr>
        <a:xfrm rot="10800000">
          <a:off x="813380" y="1128086"/>
          <a:ext cx="6754777" cy="580816"/>
        </a:xfrm>
        <a:prstGeom prst="homePlate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076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2600" kern="1200" dirty="0"/>
        </a:p>
      </dsp:txBody>
      <dsp:txXfrm rot="10800000">
        <a:off x="958584" y="1128086"/>
        <a:ext cx="6609573" cy="580816"/>
      </dsp:txXfrm>
    </dsp:sp>
    <dsp:sp modelId="{69F59876-9ACE-4735-BC19-51967830148C}">
      <dsp:nvSpPr>
        <dsp:cNvPr id="0" name=""/>
        <dsp:cNvSpPr/>
      </dsp:nvSpPr>
      <dsp:spPr>
        <a:xfrm>
          <a:off x="322455" y="1006473"/>
          <a:ext cx="836124" cy="80633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1B8D15-9DAC-427D-BB89-56FB7FD6AD22}">
      <dsp:nvSpPr>
        <dsp:cNvPr id="0" name=""/>
        <dsp:cNvSpPr/>
      </dsp:nvSpPr>
      <dsp:spPr>
        <a:xfrm rot="10800000">
          <a:off x="813380" y="2093934"/>
          <a:ext cx="6754777" cy="580816"/>
        </a:xfrm>
        <a:prstGeom prst="homePlate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076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2600" kern="1200" dirty="0"/>
        </a:p>
      </dsp:txBody>
      <dsp:txXfrm rot="10800000">
        <a:off x="958584" y="2093934"/>
        <a:ext cx="6609573" cy="580816"/>
      </dsp:txXfrm>
    </dsp:sp>
    <dsp:sp modelId="{53285F04-3D30-4826-B854-D47E90058243}">
      <dsp:nvSpPr>
        <dsp:cNvPr id="0" name=""/>
        <dsp:cNvSpPr/>
      </dsp:nvSpPr>
      <dsp:spPr>
        <a:xfrm>
          <a:off x="175309" y="2055404"/>
          <a:ext cx="1274007" cy="73399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915331-937C-4FCE-A2E7-1114E9F62BB0}">
      <dsp:nvSpPr>
        <dsp:cNvPr id="0" name=""/>
        <dsp:cNvSpPr/>
      </dsp:nvSpPr>
      <dsp:spPr>
        <a:xfrm rot="10800000">
          <a:off x="813380" y="3032603"/>
          <a:ext cx="6754777" cy="580816"/>
        </a:xfrm>
        <a:prstGeom prst="homePlate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076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2600" kern="1200" dirty="0"/>
        </a:p>
      </dsp:txBody>
      <dsp:txXfrm rot="10800000">
        <a:off x="958584" y="3032603"/>
        <a:ext cx="6609573" cy="580816"/>
      </dsp:txXfrm>
    </dsp:sp>
    <dsp:sp modelId="{B3C9D9AF-F70E-487C-909F-05769E66BD9F}">
      <dsp:nvSpPr>
        <dsp:cNvPr id="0" name=""/>
        <dsp:cNvSpPr/>
      </dsp:nvSpPr>
      <dsp:spPr>
        <a:xfrm>
          <a:off x="391333" y="2956072"/>
          <a:ext cx="841958" cy="751972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0C226B-243D-460A-B47B-C192251ED552}">
      <dsp:nvSpPr>
        <dsp:cNvPr id="0" name=""/>
        <dsp:cNvSpPr/>
      </dsp:nvSpPr>
      <dsp:spPr>
        <a:xfrm rot="10800000">
          <a:off x="813380" y="3990526"/>
          <a:ext cx="6754777" cy="580816"/>
        </a:xfrm>
        <a:prstGeom prst="homePlate">
          <a:avLst/>
        </a:prstGeom>
        <a:solidFill>
          <a:schemeClr val="bg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9076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2600" kern="1200" dirty="0"/>
        </a:p>
      </dsp:txBody>
      <dsp:txXfrm rot="10800000">
        <a:off x="958584" y="3990526"/>
        <a:ext cx="6609573" cy="580816"/>
      </dsp:txXfrm>
    </dsp:sp>
    <dsp:sp modelId="{10F97F79-8D3D-4E8F-B475-92BBFEF676A0}">
      <dsp:nvSpPr>
        <dsp:cNvPr id="0" name=""/>
        <dsp:cNvSpPr/>
      </dsp:nvSpPr>
      <dsp:spPr>
        <a:xfrm>
          <a:off x="175309" y="3885381"/>
          <a:ext cx="1234032" cy="772504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FEEAF7-8409-4CFC-AD91-99A40EC90C27}">
      <dsp:nvSpPr>
        <dsp:cNvPr id="0" name=""/>
        <dsp:cNvSpPr/>
      </dsp:nvSpPr>
      <dsp:spPr>
        <a:xfrm>
          <a:off x="0" y="0"/>
          <a:ext cx="8532948" cy="166518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>
              <a:solidFill>
                <a:schemeClr val="tx1"/>
              </a:solidFill>
            </a:rPr>
            <a:t>En 18 cuestionarios se informa que se han realizado o planifica ofrecer </a:t>
          </a:r>
          <a:r>
            <a:rPr lang="es-ES" sz="2000" b="1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“tandas de EE”, “días de retiro” o grupos EVC</a:t>
          </a:r>
          <a:r>
            <a:rPr lang="es-ES" sz="2000" b="1" u="sng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</a:t>
          </a:r>
          <a:r>
            <a:rPr lang="es-ES" sz="2000" b="1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 es claro si en efecto se trata de EE en estricto sentido.</a:t>
          </a:r>
          <a:r>
            <a:rPr lang="es-ES" sz="1900" b="1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1900" b="1" kern="1200" dirty="0" smtClean="0">
              <a:solidFill>
                <a:schemeClr val="tx1"/>
              </a:solidFill>
            </a:rPr>
            <a:t>Y no todos reportan el nº de personas o mezclan con otras actividades, por lo que </a:t>
          </a:r>
          <a:r>
            <a:rPr lang="es-ES" sz="1900" b="1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 imposible totalizar o aventurar estimados. </a:t>
          </a:r>
          <a:endParaRPr lang="es-ES" sz="1900" b="1" kern="1200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73108" y="0"/>
        <a:ext cx="6659839" cy="1665184"/>
      </dsp:txXfrm>
    </dsp:sp>
    <dsp:sp modelId="{D9DDA70E-2A98-42CC-B8C8-E187C7340398}">
      <dsp:nvSpPr>
        <dsp:cNvPr id="0" name=""/>
        <dsp:cNvSpPr/>
      </dsp:nvSpPr>
      <dsp:spPr>
        <a:xfrm>
          <a:off x="166518" y="166518"/>
          <a:ext cx="1706589" cy="133214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1F6BE7-B099-4202-ADED-C4B5A85B3B15}">
      <dsp:nvSpPr>
        <dsp:cNvPr id="0" name=""/>
        <dsp:cNvSpPr/>
      </dsp:nvSpPr>
      <dsp:spPr>
        <a:xfrm>
          <a:off x="0" y="1831703"/>
          <a:ext cx="8532948" cy="166518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>
              <a:solidFill>
                <a:schemeClr val="bg1"/>
              </a:solidFill>
            </a:rPr>
            <a:t>La mayoría de las obras reportan </a:t>
          </a:r>
          <a:r>
            <a:rPr lang="es-ES" sz="2000" b="1" u="sng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otras actividades que promueven la formación espiritual del personal</a:t>
          </a:r>
          <a:r>
            <a:rPr lang="es-ES" sz="20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es-ES" sz="1900" b="1" kern="1200" dirty="0" smtClean="0">
              <a:solidFill>
                <a:schemeClr val="bg1"/>
              </a:solidFill>
            </a:rPr>
            <a:t>convivencias, jornadas, espacios de reflexión y oración, celebración de sacramentos, formación para el acompañamiento, formación en la espiritualidad de la identidad y misión, entre otras.</a:t>
          </a:r>
          <a:endParaRPr lang="es-ES" sz="1900" b="1" kern="1200" dirty="0">
            <a:solidFill>
              <a:schemeClr val="bg1"/>
            </a:solidFill>
          </a:endParaRPr>
        </a:p>
      </dsp:txBody>
      <dsp:txXfrm>
        <a:off x="1873108" y="1831703"/>
        <a:ext cx="6659839" cy="1665184"/>
      </dsp:txXfrm>
    </dsp:sp>
    <dsp:sp modelId="{B9B91E17-190D-4CCE-B615-F2583F0414F3}">
      <dsp:nvSpPr>
        <dsp:cNvPr id="0" name=""/>
        <dsp:cNvSpPr/>
      </dsp:nvSpPr>
      <dsp:spPr>
        <a:xfrm>
          <a:off x="166518" y="1998221"/>
          <a:ext cx="1706589" cy="133214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7D770A-2854-4A84-BB5B-D6E302A578FC}">
      <dsp:nvSpPr>
        <dsp:cNvPr id="0" name=""/>
        <dsp:cNvSpPr/>
      </dsp:nvSpPr>
      <dsp:spPr>
        <a:xfrm>
          <a:off x="0" y="3663406"/>
          <a:ext cx="8532948" cy="1665184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Apoyos que necesitarían </a:t>
          </a:r>
          <a:r>
            <a:rPr lang="es-ES" sz="1900" b="1" kern="1200" dirty="0" smtClean="0"/>
            <a:t>para ampliar la oferta de actividades</a:t>
          </a:r>
          <a:endParaRPr lang="es-ES" sz="19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Recursos económicos </a:t>
          </a:r>
          <a:r>
            <a:rPr lang="es-ES" sz="1850" b="1" kern="1200" dirty="0" smtClean="0"/>
            <a:t>para pago de casas para EE y traslados. </a:t>
          </a:r>
          <a:endParaRPr lang="es-ES" sz="185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Facilitadores y acompañantes </a:t>
          </a:r>
          <a:r>
            <a:rPr lang="es-ES" sz="1850" b="1" kern="1200" dirty="0" smtClean="0"/>
            <a:t>de experiencias formativas y EE.</a:t>
          </a:r>
          <a:endParaRPr lang="es-ES" sz="1850" b="1" kern="1200" dirty="0"/>
        </a:p>
        <a:p>
          <a:pPr marL="171450" lvl="1" indent="-171450" algn="l" defTabSz="8223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50" b="1" kern="1200" dirty="0" smtClean="0"/>
            <a:t>Disponibilidad de </a:t>
          </a:r>
          <a:r>
            <a:rPr lang="es-ES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casas y mejora de las instalaciones</a:t>
          </a:r>
          <a:r>
            <a:rPr lang="es-ES" sz="1850" b="1" kern="1200" dirty="0" smtClean="0"/>
            <a:t>.</a:t>
          </a:r>
          <a:endParaRPr lang="es-ES" sz="185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Suplentes</a:t>
          </a:r>
          <a:r>
            <a:rPr lang="es-ES" sz="1850" b="1" kern="1200" dirty="0" smtClean="0"/>
            <a:t> para facilitar la asistencia del personal.</a:t>
          </a:r>
          <a:endParaRPr lang="es-ES" sz="1850" b="1" kern="1200" dirty="0"/>
        </a:p>
      </dsp:txBody>
      <dsp:txXfrm>
        <a:off x="1873108" y="3663406"/>
        <a:ext cx="6659839" cy="1665184"/>
      </dsp:txXfrm>
    </dsp:sp>
    <dsp:sp modelId="{CF2C537D-9080-4E8B-B231-338CA7FA00D1}">
      <dsp:nvSpPr>
        <dsp:cNvPr id="0" name=""/>
        <dsp:cNvSpPr/>
      </dsp:nvSpPr>
      <dsp:spPr>
        <a:xfrm>
          <a:off x="166518" y="3829925"/>
          <a:ext cx="1706589" cy="133214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2A287-00C0-4C84-A424-E8DCC55C726B}" type="datetimeFigureOut">
              <a:rPr lang="es-VE" smtClean="0"/>
              <a:pPr/>
              <a:t>22-04-2015</a:t>
            </a:fld>
            <a:endParaRPr lang="es-V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V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V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D5C38-F384-486A-8CE2-F72E60FBFECA}" type="slidenum">
              <a:rPr lang="es-VE" smtClean="0"/>
              <a:pPr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64317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D5C38-F384-486A-8CE2-F72E60FBFECA}" type="slidenum">
              <a:rPr lang="es-VE" smtClean="0"/>
              <a:pPr/>
              <a:t>1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596910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 smtClean="0"/>
          </a:p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D5C38-F384-486A-8CE2-F72E60FBFECA}" type="slidenum">
              <a:rPr lang="es-VE" smtClean="0"/>
              <a:pPr/>
              <a:t>2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423964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 smtClean="0"/>
          </a:p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D5C38-F384-486A-8CE2-F72E60FBFECA}" type="slidenum">
              <a:rPr lang="es-VE" smtClean="0"/>
              <a:pPr/>
              <a:t>3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675291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D5C38-F384-486A-8CE2-F72E60FBFECA}" type="slidenum">
              <a:rPr lang="es-VE" smtClean="0"/>
              <a:pPr/>
              <a:t>6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312384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D5C38-F384-486A-8CE2-F72E60FBFECA}" type="slidenum">
              <a:rPr lang="es-VE" smtClean="0"/>
              <a:pPr/>
              <a:t>7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312384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D5C38-F384-486A-8CE2-F72E60FBFECA}" type="slidenum">
              <a:rPr lang="es-VE" smtClean="0"/>
              <a:pPr/>
              <a:t>8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530401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D5C38-F384-486A-8CE2-F72E60FBFECA}" type="slidenum">
              <a:rPr lang="es-VE" smtClean="0"/>
              <a:pPr/>
              <a:t>14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312384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D5C38-F384-486A-8CE2-F72E60FBFECA}" type="slidenum">
              <a:rPr lang="es-VE" smtClean="0"/>
              <a:pPr/>
              <a:t>15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312384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D5C38-F384-486A-8CE2-F72E60FBFECA}" type="slidenum">
              <a:rPr lang="es-VE" smtClean="0"/>
              <a:pPr/>
              <a:t>16</a:t>
            </a:fld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85324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43CC0C-CF5B-45C7-BD52-53D9647B9D1F}" type="datetimeFigureOut">
              <a:rPr lang="es-VE" smtClean="0"/>
              <a:pPr>
                <a:defRPr/>
              </a:pPr>
              <a:t>22-04-2015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F48C1-4F2D-4A6E-BABD-4E32F786C243}" type="slidenum">
              <a:rPr lang="es-VE" smtClean="0"/>
              <a:pPr>
                <a:defRPr/>
              </a:pPr>
              <a:t>‹Nº›</a:t>
            </a:fld>
            <a:endParaRPr lang="es-VE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65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1C7069-78AC-482B-9F92-CA59534F1453}" type="datetimeFigureOut">
              <a:rPr lang="es-VE" smtClean="0"/>
              <a:pPr>
                <a:defRPr/>
              </a:pPr>
              <a:t>22-04-2015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84EBE4-FD5E-44E6-B1C1-46B19EE8EED1}" type="slidenum">
              <a:rPr lang="es-VE" smtClean="0"/>
              <a:pPr>
                <a:defRPr/>
              </a:pPr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666378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94CC6D-CA0B-4C8F-9AB2-B8DBF0E475E9}" type="datetimeFigureOut">
              <a:rPr lang="es-VE" smtClean="0"/>
              <a:pPr>
                <a:defRPr/>
              </a:pPr>
              <a:t>22-04-2015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D93A07-0240-423C-B87D-DDC53513460B}" type="slidenum">
              <a:rPr lang="es-VE" smtClean="0"/>
              <a:pPr>
                <a:defRPr/>
              </a:pPr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2992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271E0C-BBCC-4EB7-AA05-6E7C3DF785CC}" type="datetimeFigureOut">
              <a:rPr lang="es-VE" smtClean="0"/>
              <a:pPr>
                <a:defRPr/>
              </a:pPr>
              <a:t>22-04-2015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8A9712-F857-47F6-9026-D2D3B608E915}" type="slidenum">
              <a:rPr lang="es-VE" smtClean="0"/>
              <a:pPr>
                <a:defRPr/>
              </a:pPr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585852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E88B04-0D57-4BF4-B28B-866BAFB871DF}" type="datetimeFigureOut">
              <a:rPr lang="es-VE" smtClean="0"/>
              <a:pPr>
                <a:defRPr/>
              </a:pPr>
              <a:t>22-04-2015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57B5A-17E9-49D7-A755-DD7B7E0E69CA}" type="slidenum">
              <a:rPr lang="es-VE" smtClean="0"/>
              <a:pPr>
                <a:defRPr/>
              </a:pPr>
              <a:t>‹Nº›</a:t>
            </a:fld>
            <a:endParaRPr lang="es-VE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273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894172-8215-447B-9313-B514F9C3F89F}" type="datetimeFigureOut">
              <a:rPr lang="es-VE" smtClean="0"/>
              <a:pPr>
                <a:defRPr/>
              </a:pPr>
              <a:t>22-04-2015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2C181F-AB32-4C76-AA9E-6F519E8E558F}" type="slidenum">
              <a:rPr lang="es-VE" smtClean="0"/>
              <a:pPr>
                <a:defRPr/>
              </a:pPr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823980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DF264C-68F2-47E0-B0FC-FBC4C211B8C7}" type="datetimeFigureOut">
              <a:rPr lang="es-VE" smtClean="0"/>
              <a:pPr>
                <a:defRPr/>
              </a:pPr>
              <a:t>22-04-2015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D9FF60-3CDF-471B-AF2B-8B6E49ACB98E}" type="slidenum">
              <a:rPr lang="es-VE" smtClean="0"/>
              <a:pPr>
                <a:defRPr/>
              </a:pPr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847921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D2DE9D-4032-463B-9344-6AAC3C2F138A}" type="datetimeFigureOut">
              <a:rPr lang="es-VE" smtClean="0"/>
              <a:pPr>
                <a:defRPr/>
              </a:pPr>
              <a:t>22-04-2015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62AEF-BF75-4DA3-8A06-F5D802197E1E}" type="slidenum">
              <a:rPr lang="es-VE" smtClean="0"/>
              <a:pPr>
                <a:defRPr/>
              </a:pPr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18411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D7A186-1260-4BCF-83D7-7D4F82E1D21D}" type="datetimeFigureOut">
              <a:rPr lang="es-VE" smtClean="0"/>
              <a:pPr>
                <a:defRPr/>
              </a:pPr>
              <a:t>22-04-2015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4AADB9-7A51-4B1F-91D0-00883B9C2B09}" type="slidenum">
              <a:rPr lang="es-VE" smtClean="0"/>
              <a:pPr>
                <a:defRPr/>
              </a:pPr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410950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643CCEC-DE7D-4CE4-BDEA-9A4912FCD7AC}" type="datetimeFigureOut">
              <a:rPr lang="es-VE" smtClean="0"/>
              <a:pPr>
                <a:defRPr/>
              </a:pPr>
              <a:t>22-04-2015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97757C4-3927-40CB-82F0-AAE206CD3997}" type="slidenum">
              <a:rPr lang="es-VE" smtClean="0"/>
              <a:pPr>
                <a:defRPr/>
              </a:pPr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847881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EE342F-17C0-477B-BA37-6DCEF66FD321}" type="datetimeFigureOut">
              <a:rPr lang="es-VE" smtClean="0"/>
              <a:pPr>
                <a:defRPr/>
              </a:pPr>
              <a:t>22-04-2015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0FA099-FECE-4D84-81E0-7FFF14DCD6B4}" type="slidenum">
              <a:rPr lang="es-VE" smtClean="0"/>
              <a:pPr>
                <a:defRPr/>
              </a:pPr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49979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9D2DE9D-4032-463B-9344-6AAC3C2F138A}" type="datetimeFigureOut">
              <a:rPr lang="es-VE" smtClean="0"/>
              <a:pPr>
                <a:defRPr/>
              </a:pPr>
              <a:t>22-04-2015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9662AEF-BF75-4DA3-8A06-F5D802197E1E}" type="slidenum">
              <a:rPr lang="es-VE" smtClean="0"/>
              <a:pPr>
                <a:defRPr/>
              </a:pPr>
              <a:t>‹Nº›</a:t>
            </a:fld>
            <a:endParaRPr lang="es-VE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875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4509120"/>
            <a:ext cx="8424936" cy="864096"/>
          </a:xfrm>
        </p:spPr>
        <p:txBody>
          <a:bodyPr>
            <a:noAutofit/>
          </a:bodyPr>
          <a:lstStyle/>
          <a:p>
            <a:pPr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s-VE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es-VE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s-VE" sz="2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Integración de los Informes de las Obras</a:t>
            </a:r>
            <a:br>
              <a:rPr lang="es-VE" sz="27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es-VE" sz="2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Los Teques, 22 de abril 2015</a:t>
            </a:r>
            <a:endParaRPr lang="es-ES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7173" name="4 Imagen" descr="Copia (2) de logo_cerp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5229200"/>
            <a:ext cx="1512168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logojesuitas-3c96a7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61717"/>
            <a:ext cx="1547664" cy="886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uadroTexto 2"/>
          <p:cNvSpPr txBox="1"/>
          <p:nvPr/>
        </p:nvSpPr>
        <p:spPr>
          <a:xfrm>
            <a:off x="683568" y="1723633"/>
            <a:ext cx="7992888" cy="45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s-ES" sz="2800" b="1" spc="-5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Seguimiento de las Asambleas de Educación </a:t>
            </a:r>
            <a:r>
              <a:rPr lang="es-ES" sz="2800" b="1" spc="-5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es-VE" sz="2800" b="1" spc="-5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554435" y="2395252"/>
            <a:ext cx="8136904" cy="2120168"/>
          </a:xfrm>
          <a:prstGeom prst="roundRect">
            <a:avLst/>
          </a:prstGeom>
          <a:solidFill>
            <a:schemeClr val="accent2">
              <a:lumMod val="5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9250" lvl="1" indent="-342900">
              <a:lnSpc>
                <a:spcPct val="85000"/>
              </a:lnSpc>
              <a:spcBef>
                <a:spcPts val="400"/>
              </a:spcBef>
              <a:buSzPct val="68000"/>
              <a:buFont typeface="Wingdings" panose="05000000000000000000" pitchFamily="2" charset="2"/>
              <a:buChar char="Ø"/>
            </a:pPr>
            <a:r>
              <a:rPr lang="es-ES" sz="2400" b="1" spc="-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2014: “Comprometidos en la Misión” </a:t>
            </a:r>
          </a:p>
          <a:p>
            <a:pPr marL="349250" lvl="1" indent="-342900">
              <a:lnSpc>
                <a:spcPct val="85000"/>
              </a:lnSpc>
              <a:spcBef>
                <a:spcPts val="400"/>
              </a:spcBef>
              <a:buSzPct val="68000"/>
              <a:buFont typeface="Wingdings" panose="05000000000000000000" pitchFamily="2" charset="2"/>
              <a:buChar char="Ø"/>
            </a:pPr>
            <a:r>
              <a:rPr lang="es-ES" sz="2400" b="1" spc="-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2013: “Nuestra </a:t>
            </a:r>
            <a:r>
              <a:rPr lang="es-ES" sz="2400" b="1" spc="-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Misión Educadora en la Venezuela de Hoy</a:t>
            </a:r>
            <a:r>
              <a:rPr lang="es-ES" sz="2400" b="1" spc="-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pPr marL="349250" lvl="1" indent="-342900">
              <a:lnSpc>
                <a:spcPct val="85000"/>
              </a:lnSpc>
              <a:spcBef>
                <a:spcPts val="400"/>
              </a:spcBef>
              <a:buSzPct val="68000"/>
              <a:buFont typeface="Wingdings" panose="05000000000000000000" pitchFamily="2" charset="2"/>
              <a:buChar char="Ø"/>
            </a:pPr>
            <a:r>
              <a:rPr lang="es-ES" sz="2400" b="1" spc="-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2012: </a:t>
            </a:r>
            <a:r>
              <a:rPr lang="es-V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s-V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V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Gestión de las </a:t>
            </a:r>
            <a:r>
              <a:rPr lang="es-V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Obras </a:t>
            </a:r>
            <a:r>
              <a:rPr lang="es-V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Clave de Pastoral” </a:t>
            </a:r>
          </a:p>
          <a:p>
            <a:pPr marL="349250" lvl="1" indent="-342900">
              <a:lnSpc>
                <a:spcPct val="85000"/>
              </a:lnSpc>
              <a:spcBef>
                <a:spcPts val="400"/>
              </a:spcBef>
              <a:buSzPct val="68000"/>
              <a:buFont typeface="Wingdings" panose="05000000000000000000" pitchFamily="2" charset="2"/>
              <a:buChar char="Ø"/>
            </a:pPr>
            <a:r>
              <a:rPr lang="es-VE" sz="2400" b="1" kern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2011: </a:t>
            </a:r>
            <a:r>
              <a:rPr lang="es-ES" sz="2400" b="1" kern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“La Pastoral desde nuestra Identidad </a:t>
            </a:r>
            <a:r>
              <a:rPr lang="es-ES" sz="2400" b="1" kern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Misión</a:t>
            </a:r>
            <a:r>
              <a:rPr lang="es-ES" sz="2400" b="1" kern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</a:p>
          <a:p>
            <a:pPr marL="349250" lvl="1" indent="-342900">
              <a:lnSpc>
                <a:spcPct val="85000"/>
              </a:lnSpc>
              <a:spcBef>
                <a:spcPts val="400"/>
              </a:spcBef>
              <a:buSzPct val="68000"/>
              <a:buFont typeface="Wingdings" panose="05000000000000000000" pitchFamily="2" charset="2"/>
              <a:buChar char="Ø"/>
            </a:pPr>
            <a:r>
              <a:rPr lang="es-ES" sz="2400" b="1" kern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2010: </a:t>
            </a:r>
            <a:r>
              <a:rPr lang="es-V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“La </a:t>
            </a:r>
            <a:r>
              <a:rPr lang="es-V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Formación del Personal en Identidad y Misión</a:t>
            </a:r>
            <a:r>
              <a:rPr lang="es-V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s-VE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63388" y="548680"/>
            <a:ext cx="7941060" cy="55399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 smtClean="0">
                <a:solidFill>
                  <a:schemeClr val="bg1"/>
                </a:solidFill>
              </a:rPr>
              <a:t>Pedagógicas y Organizativas</a:t>
            </a:r>
            <a:endParaRPr lang="es-VE" sz="3000" b="1" dirty="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23528" y="3706068"/>
            <a:ext cx="184731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endParaRPr lang="es-ES" sz="2400" dirty="0"/>
          </a:p>
          <a:p>
            <a:pPr>
              <a:spcBef>
                <a:spcPts val="1200"/>
              </a:spcBef>
            </a:pPr>
            <a:endParaRPr lang="es-ES" sz="2400" dirty="0" smtClean="0"/>
          </a:p>
          <a:p>
            <a:pPr>
              <a:spcBef>
                <a:spcPts val="1200"/>
              </a:spcBef>
            </a:pPr>
            <a:endParaRPr lang="es-VE" dirty="0"/>
          </a:p>
        </p:txBody>
      </p:sp>
      <p:sp>
        <p:nvSpPr>
          <p:cNvPr id="6" name="Elipse 5"/>
          <p:cNvSpPr/>
          <p:nvPr/>
        </p:nvSpPr>
        <p:spPr>
          <a:xfrm>
            <a:off x="7740352" y="332656"/>
            <a:ext cx="1080120" cy="936104"/>
          </a:xfrm>
          <a:prstGeom prst="ellipse">
            <a:avLst/>
          </a:prstGeom>
          <a:blipFill rotWithShape="1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CuadroTexto 3"/>
          <p:cNvSpPr txBox="1"/>
          <p:nvPr/>
        </p:nvSpPr>
        <p:spPr>
          <a:xfrm>
            <a:off x="508259" y="1371243"/>
            <a:ext cx="3282517" cy="487312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357188" indent="-357188" fontAlgn="auto">
              <a:spcBef>
                <a:spcPts val="300"/>
              </a:spcBef>
              <a:spcAft>
                <a:spcPts val="200"/>
              </a:spcAft>
              <a:buFont typeface="+mj-lt"/>
              <a:buAutoNum type="arabicPeriod"/>
              <a:defRPr/>
            </a:pPr>
            <a:r>
              <a:rPr lang="es-VE" sz="2100" b="1" dirty="0" smtClean="0">
                <a:solidFill>
                  <a:schemeClr val="lt1"/>
                </a:solidFill>
                <a:latin typeface="+mn-lt"/>
              </a:rPr>
              <a:t>Bajo rendimiento del alumnado y mala preparación previa.</a:t>
            </a:r>
          </a:p>
          <a:p>
            <a:pPr marL="342900" indent="-342900" fontAlgn="auto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defRPr/>
            </a:pPr>
            <a:r>
              <a:rPr lang="es-VE" sz="2100" b="1" dirty="0" smtClean="0">
                <a:solidFill>
                  <a:schemeClr val="lt1"/>
                </a:solidFill>
                <a:latin typeface="+mn-lt"/>
              </a:rPr>
              <a:t>Suspensiones de clases.</a:t>
            </a:r>
          </a:p>
          <a:p>
            <a:pPr marL="342900" indent="-342900" fontAlgn="auto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defRPr/>
            </a:pPr>
            <a:r>
              <a:rPr lang="es-VE" sz="2100" b="1" dirty="0" smtClean="0">
                <a:solidFill>
                  <a:schemeClr val="lt1"/>
                </a:solidFill>
                <a:latin typeface="+mn-lt"/>
              </a:rPr>
              <a:t>Poco compromiso de PPRR.</a:t>
            </a:r>
          </a:p>
          <a:p>
            <a:pPr marL="342900" indent="-342900" fontAlgn="auto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defRPr/>
            </a:pPr>
            <a:r>
              <a:rPr lang="es-VE" sz="2100" b="1" dirty="0" smtClean="0">
                <a:solidFill>
                  <a:schemeClr val="lt1"/>
                </a:solidFill>
                <a:latin typeface="+mn-lt"/>
              </a:rPr>
              <a:t>Resistencia de los docentes a los cambios.</a:t>
            </a:r>
          </a:p>
          <a:p>
            <a:pPr marL="342900" indent="-342900" fontAlgn="auto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defRPr/>
            </a:pPr>
            <a:r>
              <a:rPr lang="es-VE" sz="2100" b="1" dirty="0" smtClean="0">
                <a:solidFill>
                  <a:schemeClr val="lt1"/>
                </a:solidFill>
                <a:latin typeface="+mn-lt"/>
              </a:rPr>
              <a:t>Baja demanda por la carrera de Educación (y otras en IUJO-</a:t>
            </a:r>
            <a:r>
              <a:rPr lang="es-VE" sz="2100" b="1" dirty="0" err="1" smtClean="0">
                <a:solidFill>
                  <a:schemeClr val="lt1"/>
                </a:solidFill>
                <a:latin typeface="+mn-lt"/>
              </a:rPr>
              <a:t>Guanarito</a:t>
            </a:r>
            <a:r>
              <a:rPr lang="es-VE" sz="2100" b="1" dirty="0" smtClean="0">
                <a:solidFill>
                  <a:schemeClr val="lt1"/>
                </a:solidFill>
                <a:latin typeface="+mn-lt"/>
              </a:rPr>
              <a:t>)</a:t>
            </a:r>
            <a:endParaRPr lang="es-VE" sz="2100" b="1" dirty="0">
              <a:solidFill>
                <a:schemeClr val="lt1"/>
              </a:solidFill>
              <a:latin typeface="+mn-lt"/>
            </a:endParaRPr>
          </a:p>
          <a:p>
            <a:pPr marL="342900" indent="-342900" fontAlgn="auto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defRPr/>
            </a:pPr>
            <a:r>
              <a:rPr lang="es-VE" sz="2100" b="1" dirty="0" smtClean="0">
                <a:solidFill>
                  <a:schemeClr val="lt1"/>
                </a:solidFill>
                <a:latin typeface="+mn-lt"/>
              </a:rPr>
              <a:t>Falta de una estrategia para consolidar imagen e identidad (UCAT)</a:t>
            </a:r>
            <a:endParaRPr lang="es-VE" sz="21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790776" y="1370887"/>
            <a:ext cx="4669656" cy="48734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71463" indent="-271463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VE" sz="2100" b="1" dirty="0" smtClean="0">
                <a:latin typeface="+mn-lt"/>
              </a:rPr>
              <a:t>Formación en competencias socioemocionales y mayor acompañamiento a los alumnos.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VE" sz="2100" b="1" dirty="0" smtClean="0">
                <a:solidFill>
                  <a:srgbClr val="C00000"/>
                </a:solidFill>
                <a:latin typeface="+mn-lt"/>
              </a:rPr>
              <a:t>Atención extraescolar, reforzamiento y nivelación pre-universitaria. 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VE" sz="2100" b="1" dirty="0" smtClean="0">
                <a:latin typeface="+mn-lt"/>
              </a:rPr>
              <a:t>Sensibilización de los PPRR.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VE" sz="2100" b="1" dirty="0" smtClean="0">
                <a:solidFill>
                  <a:srgbClr val="C00000"/>
                </a:solidFill>
                <a:latin typeface="+mn-lt"/>
              </a:rPr>
              <a:t>Convivencias y espacios de crecimiento para los docentes.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VE" sz="2100" b="1" dirty="0" smtClean="0">
                <a:latin typeface="+mn-lt"/>
              </a:rPr>
              <a:t>Análisis de la demanda por la carrera de educación para decisiones.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VE" sz="2100" b="1" dirty="0">
                <a:solidFill>
                  <a:srgbClr val="C00000"/>
                </a:solidFill>
                <a:latin typeface="+mn-lt"/>
              </a:rPr>
              <a:t>P</a:t>
            </a:r>
            <a:r>
              <a:rPr lang="es-VE" sz="2100" b="1" dirty="0" smtClean="0">
                <a:solidFill>
                  <a:srgbClr val="C00000"/>
                </a:solidFill>
                <a:latin typeface="+mn-lt"/>
              </a:rPr>
              <a:t>romoción de estudios en los IUJOS.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VE" sz="2100" b="1" dirty="0" smtClean="0">
                <a:latin typeface="+mn-lt"/>
              </a:rPr>
              <a:t>En UCAT, creación de un equipo para desarrollar estrategias que generen procesos de identidad.</a:t>
            </a:r>
            <a:endParaRPr lang="es-VE" sz="21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09278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63388" y="548680"/>
            <a:ext cx="7941060" cy="55399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 smtClean="0">
                <a:solidFill>
                  <a:schemeClr val="bg1"/>
                </a:solidFill>
              </a:rPr>
              <a:t>Inseguridad externa e interna</a:t>
            </a:r>
            <a:endParaRPr lang="es-VE" sz="3000" b="1" dirty="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23528" y="3706068"/>
            <a:ext cx="184731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endParaRPr lang="es-ES" sz="2400" dirty="0"/>
          </a:p>
          <a:p>
            <a:pPr>
              <a:spcBef>
                <a:spcPts val="1200"/>
              </a:spcBef>
            </a:pPr>
            <a:endParaRPr lang="es-ES" sz="2400" dirty="0" smtClean="0"/>
          </a:p>
          <a:p>
            <a:pPr>
              <a:spcBef>
                <a:spcPts val="1200"/>
              </a:spcBef>
            </a:pPr>
            <a:endParaRPr lang="es-VE" dirty="0"/>
          </a:p>
        </p:txBody>
      </p:sp>
      <p:sp>
        <p:nvSpPr>
          <p:cNvPr id="7" name="Elipse 6"/>
          <p:cNvSpPr/>
          <p:nvPr/>
        </p:nvSpPr>
        <p:spPr>
          <a:xfrm>
            <a:off x="7668344" y="404664"/>
            <a:ext cx="1270711" cy="864096"/>
          </a:xfrm>
          <a:prstGeom prst="ellipse">
            <a:avLst/>
          </a:prstGeom>
          <a:blipFill rotWithShape="1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CuadroTexto 3"/>
          <p:cNvSpPr txBox="1"/>
          <p:nvPr/>
        </p:nvSpPr>
        <p:spPr>
          <a:xfrm>
            <a:off x="508259" y="1412776"/>
            <a:ext cx="3210757" cy="507831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spcBef>
                <a:spcPts val="200"/>
              </a:spcBef>
              <a:spcAft>
                <a:spcPts val="100"/>
              </a:spcAft>
              <a:defRPr/>
            </a:pPr>
            <a:r>
              <a:rPr lang="es-VE" sz="2100" b="1" dirty="0" smtClean="0">
                <a:solidFill>
                  <a:schemeClr val="lt1"/>
                </a:solidFill>
                <a:latin typeface="+mn-lt"/>
              </a:rPr>
              <a:t>Se </a:t>
            </a:r>
            <a:r>
              <a:rPr lang="es-VE" sz="2100" b="1" dirty="0">
                <a:solidFill>
                  <a:schemeClr val="lt1"/>
                </a:solidFill>
                <a:latin typeface="+mn-lt"/>
              </a:rPr>
              <a:t>mencionan casos de</a:t>
            </a:r>
          </a:p>
          <a:p>
            <a:pPr marL="285750" indent="-285750" fontAlgn="auto">
              <a:spcBef>
                <a:spcPts val="2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es-VE" sz="2100" b="1" dirty="0" smtClean="0">
                <a:solidFill>
                  <a:schemeClr val="lt1"/>
                </a:solidFill>
                <a:latin typeface="+mn-lt"/>
              </a:rPr>
              <a:t>Robo de equipos,</a:t>
            </a:r>
          </a:p>
          <a:p>
            <a:pPr marL="285750" indent="-285750" fontAlgn="auto">
              <a:spcBef>
                <a:spcPts val="2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es-VE" sz="2100" b="1" dirty="0" smtClean="0">
                <a:solidFill>
                  <a:schemeClr val="lt1"/>
                </a:solidFill>
                <a:latin typeface="+mn-lt"/>
              </a:rPr>
              <a:t>Atracos,</a:t>
            </a:r>
            <a:endParaRPr lang="es-VE" sz="2100" b="1" dirty="0">
              <a:solidFill>
                <a:schemeClr val="lt1"/>
              </a:solidFill>
              <a:latin typeface="+mn-lt"/>
            </a:endParaRPr>
          </a:p>
          <a:p>
            <a:pPr marL="285750" indent="-285750" fontAlgn="auto">
              <a:spcBef>
                <a:spcPts val="2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es-VE" sz="2100" b="1" dirty="0" smtClean="0">
                <a:solidFill>
                  <a:schemeClr val="lt1"/>
                </a:solidFill>
                <a:latin typeface="+mn-lt"/>
              </a:rPr>
              <a:t>Violencia </a:t>
            </a:r>
            <a:r>
              <a:rPr lang="es-VE" sz="2100" b="1" dirty="0">
                <a:solidFill>
                  <a:schemeClr val="lt1"/>
                </a:solidFill>
                <a:latin typeface="+mn-lt"/>
              </a:rPr>
              <a:t>escolar </a:t>
            </a:r>
          </a:p>
          <a:p>
            <a:pPr marL="285750" indent="-285750" fontAlgn="auto">
              <a:spcBef>
                <a:spcPts val="2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es-VE" sz="2100" b="1" dirty="0">
                <a:solidFill>
                  <a:schemeClr val="lt1"/>
                </a:solidFill>
                <a:latin typeface="+mn-lt"/>
              </a:rPr>
              <a:t>F</a:t>
            </a:r>
            <a:r>
              <a:rPr lang="es-VE" sz="2100" b="1" dirty="0" smtClean="0">
                <a:solidFill>
                  <a:schemeClr val="lt1"/>
                </a:solidFill>
                <a:latin typeface="+mn-lt"/>
              </a:rPr>
              <a:t>alta </a:t>
            </a:r>
            <a:r>
              <a:rPr lang="es-VE" sz="2100" b="1" dirty="0">
                <a:solidFill>
                  <a:schemeClr val="lt1"/>
                </a:solidFill>
                <a:latin typeface="+mn-lt"/>
              </a:rPr>
              <a:t>de vigilancia </a:t>
            </a:r>
            <a:r>
              <a:rPr lang="es-VE" sz="2100" b="1" dirty="0" smtClean="0">
                <a:solidFill>
                  <a:schemeClr val="lt1"/>
                </a:solidFill>
                <a:latin typeface="+mn-lt"/>
              </a:rPr>
              <a:t>pública y controles propios.</a:t>
            </a:r>
            <a:endParaRPr lang="es-VE" sz="2100" b="1" dirty="0">
              <a:solidFill>
                <a:schemeClr val="bg1"/>
              </a:solidFill>
              <a:latin typeface="+mn-lt"/>
            </a:endParaRPr>
          </a:p>
          <a:p>
            <a:pPr marL="285750" indent="-285750" fontAlgn="auto">
              <a:spcBef>
                <a:spcPts val="2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es-VE" sz="2100" b="1" dirty="0" smtClean="0">
                <a:solidFill>
                  <a:schemeClr val="lt1"/>
                </a:solidFill>
                <a:latin typeface="+mn-lt"/>
              </a:rPr>
              <a:t>Deficiencias de alumbrado</a:t>
            </a:r>
            <a:r>
              <a:rPr lang="es-VE" sz="2100" b="1" dirty="0">
                <a:solidFill>
                  <a:schemeClr val="lt1"/>
                </a:solidFill>
                <a:latin typeface="+mn-lt"/>
              </a:rPr>
              <a:t> </a:t>
            </a:r>
            <a:r>
              <a:rPr lang="es-VE" sz="2100" b="1" dirty="0" smtClean="0">
                <a:solidFill>
                  <a:schemeClr val="lt1"/>
                </a:solidFill>
                <a:latin typeface="+mn-lt"/>
              </a:rPr>
              <a:t>y transporte.</a:t>
            </a:r>
          </a:p>
          <a:p>
            <a:pPr fontAlgn="auto">
              <a:spcBef>
                <a:spcPts val="200"/>
              </a:spcBef>
              <a:spcAft>
                <a:spcPts val="100"/>
              </a:spcAft>
              <a:defRPr/>
            </a:pPr>
            <a:r>
              <a:rPr lang="es-VE" sz="2100" b="1" dirty="0" smtClean="0">
                <a:solidFill>
                  <a:schemeClr val="lt1"/>
                </a:solidFill>
                <a:latin typeface="+mn-lt"/>
              </a:rPr>
              <a:t>Incidencia en:</a:t>
            </a:r>
          </a:p>
          <a:p>
            <a:pPr marL="342900" indent="-342900" fontAlgn="auto">
              <a:spcBef>
                <a:spcPts val="2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es-VE" sz="2100" b="1" dirty="0" smtClean="0">
                <a:solidFill>
                  <a:schemeClr val="lt1"/>
                </a:solidFill>
                <a:latin typeface="+mn-lt"/>
              </a:rPr>
              <a:t>Deserción.</a:t>
            </a:r>
          </a:p>
          <a:p>
            <a:pPr marL="342900" indent="-342900" fontAlgn="auto">
              <a:spcBef>
                <a:spcPts val="2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es-VE" sz="2100" b="1" dirty="0" smtClean="0">
                <a:solidFill>
                  <a:schemeClr val="lt1"/>
                </a:solidFill>
                <a:latin typeface="+mn-lt"/>
              </a:rPr>
              <a:t>Ausentismo.</a:t>
            </a:r>
          </a:p>
          <a:p>
            <a:pPr marL="342900" indent="-342900" fontAlgn="auto">
              <a:spcBef>
                <a:spcPts val="2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es-VE" sz="2100" b="1" dirty="0" smtClean="0">
                <a:solidFill>
                  <a:schemeClr val="lt1"/>
                </a:solidFill>
                <a:latin typeface="+mn-lt"/>
              </a:rPr>
              <a:t>Limitaciones para el trabajo social</a:t>
            </a:r>
            <a:r>
              <a:rPr lang="es-VE" sz="2100" b="1" dirty="0">
                <a:solidFill>
                  <a:schemeClr val="lt1"/>
                </a:solidFill>
                <a:latin typeface="+mn-lt"/>
              </a:rPr>
              <a:t>.</a:t>
            </a:r>
            <a:endParaRPr lang="es-VE" sz="2100" b="1" dirty="0" smtClean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719016" y="1412776"/>
            <a:ext cx="5101456" cy="5078313"/>
          </a:xfrm>
          <a:prstGeom prst="rect">
            <a:avLst/>
          </a:prstGeom>
          <a:solidFill>
            <a:srgbClr val="FFD9D9"/>
          </a:solidFill>
        </p:spPr>
        <p:txBody>
          <a:bodyPr wrap="square" rtlCol="0">
            <a:spAutoFit/>
          </a:bodyPr>
          <a:lstStyle/>
          <a:p>
            <a:pPr marL="269875" indent="-269875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VE" sz="2100" b="1" spc="-30" dirty="0" smtClean="0">
                <a:latin typeface="+mn-lt"/>
              </a:rPr>
              <a:t>Formación </a:t>
            </a:r>
            <a:r>
              <a:rPr lang="es-VE" sz="2100" b="1" spc="-30" dirty="0">
                <a:latin typeface="+mn-lt"/>
              </a:rPr>
              <a:t>en valores humano-cristianos y ciudadanos</a:t>
            </a:r>
            <a:r>
              <a:rPr lang="es-VE" sz="2100" b="1" spc="-30" dirty="0" smtClean="0">
                <a:latin typeface="+mn-lt"/>
              </a:rPr>
              <a:t>. Campañas en la comunidad.</a:t>
            </a:r>
            <a:endParaRPr lang="es-VE" sz="2100" b="1" spc="-30" dirty="0">
              <a:latin typeface="+mn-lt"/>
            </a:endParaRPr>
          </a:p>
          <a:p>
            <a:pPr marL="269875" indent="-269875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VE" sz="2100" b="1" dirty="0">
                <a:solidFill>
                  <a:srgbClr val="C00000"/>
                </a:solidFill>
                <a:latin typeface="+mn-lt"/>
              </a:rPr>
              <a:t>Promoción de grupos </a:t>
            </a:r>
            <a:r>
              <a:rPr lang="es-VE" sz="2100" b="1" dirty="0" smtClean="0">
                <a:solidFill>
                  <a:srgbClr val="C00000"/>
                </a:solidFill>
                <a:latin typeface="+mn-lt"/>
              </a:rPr>
              <a:t>juveniles, </a:t>
            </a:r>
            <a:r>
              <a:rPr lang="es-VE" sz="2100" b="1" dirty="0">
                <a:solidFill>
                  <a:srgbClr val="C00000"/>
                </a:solidFill>
                <a:latin typeface="+mn-lt"/>
              </a:rPr>
              <a:t>del deporte y la cultura</a:t>
            </a:r>
            <a:r>
              <a:rPr lang="es-VE" sz="2100" b="1" dirty="0" smtClean="0">
                <a:solidFill>
                  <a:srgbClr val="C00000"/>
                </a:solidFill>
                <a:latin typeface="+mn-lt"/>
              </a:rPr>
              <a:t>.</a:t>
            </a:r>
          </a:p>
          <a:p>
            <a:pPr marL="269875" indent="-269875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VE" sz="2100" b="1" dirty="0" smtClean="0">
                <a:latin typeface="+mn-lt"/>
              </a:rPr>
              <a:t>Solicitud a AVEC de personal </a:t>
            </a:r>
            <a:r>
              <a:rPr lang="es-VE" sz="2100" b="1" dirty="0">
                <a:latin typeface="+mn-lt"/>
              </a:rPr>
              <a:t>de vigilancia. </a:t>
            </a:r>
          </a:p>
          <a:p>
            <a:pPr marL="269875" indent="-269875" fontAlgn="auto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s-VE" sz="2100" b="1" dirty="0" smtClean="0">
                <a:solidFill>
                  <a:srgbClr val="C00000"/>
                </a:solidFill>
                <a:latin typeface="+mn-lt"/>
              </a:rPr>
              <a:t>Gestiones </a:t>
            </a:r>
            <a:r>
              <a:rPr lang="es-VE" sz="2100" b="1" dirty="0">
                <a:solidFill>
                  <a:srgbClr val="C00000"/>
                </a:solidFill>
                <a:latin typeface="+mn-lt"/>
              </a:rPr>
              <a:t>con consejos comunales, policías y </a:t>
            </a:r>
            <a:r>
              <a:rPr lang="es-VE" sz="2100" b="1" dirty="0" smtClean="0">
                <a:solidFill>
                  <a:srgbClr val="C00000"/>
                </a:solidFill>
                <a:latin typeface="+mn-lt"/>
              </a:rPr>
              <a:t>comunidad para la seguridad.</a:t>
            </a:r>
          </a:p>
          <a:p>
            <a:pPr marL="269875" indent="-269875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VE" sz="2100" b="1" dirty="0" smtClean="0">
                <a:latin typeface="+mn-lt"/>
              </a:rPr>
              <a:t>Alianzas institucionales para </a:t>
            </a:r>
            <a:r>
              <a:rPr lang="es-VE" sz="2100" b="1" dirty="0">
                <a:latin typeface="+mn-lt"/>
              </a:rPr>
              <a:t>la acción por la paz y la formación </a:t>
            </a:r>
            <a:r>
              <a:rPr lang="es-VE" sz="2100" b="1" dirty="0" smtClean="0">
                <a:latin typeface="+mn-lt"/>
              </a:rPr>
              <a:t>ciudadana.</a:t>
            </a:r>
          </a:p>
          <a:p>
            <a:pPr marL="269875" indent="-269875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ES_tradnl" sz="2100" b="1" dirty="0" smtClean="0">
                <a:solidFill>
                  <a:srgbClr val="C00000"/>
                </a:solidFill>
                <a:latin typeface="+mn-lt"/>
              </a:rPr>
              <a:t>Reorganización </a:t>
            </a:r>
            <a:r>
              <a:rPr lang="es-ES_tradnl" sz="2100" b="1" dirty="0">
                <a:solidFill>
                  <a:srgbClr val="C00000"/>
                </a:solidFill>
                <a:latin typeface="+mn-lt"/>
              </a:rPr>
              <a:t>de horarios y actividades de acción social. Soluciones de transporte.</a:t>
            </a:r>
            <a:endParaRPr lang="es-VE" sz="2100" b="1" dirty="0">
              <a:solidFill>
                <a:srgbClr val="C00000"/>
              </a:solidFill>
              <a:latin typeface="+mn-lt"/>
            </a:endParaRPr>
          </a:p>
          <a:p>
            <a:pPr marL="269875" indent="-269875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s-VE" sz="2100" b="1" dirty="0">
                <a:latin typeface="+mn-lt"/>
              </a:rPr>
              <a:t>Revisión </a:t>
            </a:r>
            <a:r>
              <a:rPr lang="es-VE" sz="2100" b="1" dirty="0" smtClean="0">
                <a:latin typeface="+mn-lt"/>
              </a:rPr>
              <a:t>con los docentes de los problemas </a:t>
            </a:r>
            <a:r>
              <a:rPr lang="es-VE" sz="2100" b="1" dirty="0">
                <a:latin typeface="+mn-lt"/>
              </a:rPr>
              <a:t>de deserción y rendimiento</a:t>
            </a:r>
            <a:r>
              <a:rPr lang="es-VE" sz="2100" b="1" dirty="0" smtClean="0">
                <a:latin typeface="+mn-lt"/>
              </a:rPr>
              <a:t>.</a:t>
            </a:r>
            <a:endParaRPr lang="es-VE" sz="21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11049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63388" y="548680"/>
            <a:ext cx="7941060" cy="55399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s-ES" sz="3000" b="1" dirty="0" smtClean="0">
                <a:solidFill>
                  <a:schemeClr val="bg1"/>
                </a:solidFill>
              </a:rPr>
              <a:t>Situación política y sus consecuencias</a:t>
            </a:r>
            <a:endParaRPr lang="es-VE" sz="3000" b="1" dirty="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23528" y="3706068"/>
            <a:ext cx="184731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endParaRPr lang="es-ES" sz="2400" dirty="0"/>
          </a:p>
          <a:p>
            <a:pPr>
              <a:spcBef>
                <a:spcPts val="1200"/>
              </a:spcBef>
            </a:pPr>
            <a:endParaRPr lang="es-ES" sz="2400" dirty="0" smtClean="0"/>
          </a:p>
          <a:p>
            <a:pPr>
              <a:spcBef>
                <a:spcPts val="1200"/>
              </a:spcBef>
            </a:pPr>
            <a:endParaRPr lang="es-VE" dirty="0"/>
          </a:p>
        </p:txBody>
      </p:sp>
      <p:sp>
        <p:nvSpPr>
          <p:cNvPr id="6" name="Elipse 5"/>
          <p:cNvSpPr/>
          <p:nvPr/>
        </p:nvSpPr>
        <p:spPr>
          <a:xfrm>
            <a:off x="7884368" y="332657"/>
            <a:ext cx="1008112" cy="1008112"/>
          </a:xfrm>
          <a:prstGeom prst="ellipse">
            <a:avLst/>
          </a:prstGeom>
          <a:blipFill rotWithShape="1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CuadroTexto 4"/>
          <p:cNvSpPr txBox="1"/>
          <p:nvPr/>
        </p:nvSpPr>
        <p:spPr>
          <a:xfrm>
            <a:off x="483739" y="1456734"/>
            <a:ext cx="3559685" cy="449866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355600" indent="-355600" fontAlgn="auto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defRPr/>
            </a:pPr>
            <a:r>
              <a:rPr lang="es-VE" sz="2100" b="1" dirty="0" smtClean="0">
                <a:solidFill>
                  <a:schemeClr val="lt1"/>
                </a:solidFill>
                <a:latin typeface="+mn-lt"/>
              </a:rPr>
              <a:t>Polarización</a:t>
            </a:r>
            <a:r>
              <a:rPr lang="es-VE" sz="2100" b="1" dirty="0">
                <a:solidFill>
                  <a:schemeClr val="lt1"/>
                </a:solidFill>
                <a:latin typeface="+mn-lt"/>
              </a:rPr>
              <a:t>: tensiones </a:t>
            </a:r>
            <a:r>
              <a:rPr lang="es-VE" sz="2100" b="1" dirty="0" smtClean="0">
                <a:solidFill>
                  <a:schemeClr val="lt1"/>
                </a:solidFill>
                <a:latin typeface="+mn-lt"/>
              </a:rPr>
              <a:t>internas.</a:t>
            </a:r>
          </a:p>
          <a:p>
            <a:pPr marL="342900" indent="-342900" fontAlgn="auto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defRPr/>
            </a:pPr>
            <a:r>
              <a:rPr lang="es-VE" sz="2100" b="1" dirty="0" smtClean="0">
                <a:solidFill>
                  <a:schemeClr val="lt1"/>
                </a:solidFill>
                <a:latin typeface="+mn-lt"/>
              </a:rPr>
              <a:t>Los riesgos que asumen los estudiantes.</a:t>
            </a:r>
          </a:p>
          <a:p>
            <a:pPr marL="342900" indent="-342900" fontAlgn="auto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defRPr/>
            </a:pPr>
            <a:r>
              <a:rPr lang="es-VE" sz="2100" b="1" dirty="0" smtClean="0">
                <a:solidFill>
                  <a:schemeClr val="lt1"/>
                </a:solidFill>
                <a:latin typeface="+mn-lt"/>
              </a:rPr>
              <a:t>La injerencia de agendas foráneas.</a:t>
            </a:r>
          </a:p>
          <a:p>
            <a:pPr marL="342900" indent="-342900" fontAlgn="auto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defRPr/>
            </a:pPr>
            <a:r>
              <a:rPr lang="es-VE" sz="2100" b="1" dirty="0" smtClean="0">
                <a:solidFill>
                  <a:schemeClr val="lt1"/>
                </a:solidFill>
                <a:latin typeface="+mn-lt"/>
              </a:rPr>
              <a:t>Protestas violentas que afectan las actividades (caso UCAT)  </a:t>
            </a:r>
          </a:p>
          <a:p>
            <a:pPr marL="342900" indent="-342900" fontAlgn="auto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defRPr/>
            </a:pPr>
            <a:r>
              <a:rPr lang="es-VE" sz="2100" b="1" dirty="0" smtClean="0">
                <a:solidFill>
                  <a:schemeClr val="lt1"/>
                </a:solidFill>
                <a:latin typeface="+mn-lt"/>
              </a:rPr>
              <a:t>Desabastecimiento y </a:t>
            </a:r>
            <a:r>
              <a:rPr lang="es-VE" sz="2100" b="1" dirty="0">
                <a:solidFill>
                  <a:schemeClr val="lt1"/>
                </a:solidFill>
                <a:latin typeface="+mn-lt"/>
              </a:rPr>
              <a:t>f</a:t>
            </a:r>
            <a:r>
              <a:rPr lang="es-VE" sz="2100" b="1" dirty="0" smtClean="0">
                <a:solidFill>
                  <a:schemeClr val="lt1"/>
                </a:solidFill>
                <a:latin typeface="+mn-lt"/>
              </a:rPr>
              <a:t>allas en servicios básicos y de salud. </a:t>
            </a:r>
            <a:br>
              <a:rPr lang="es-VE" sz="2100" b="1" dirty="0" smtClean="0">
                <a:solidFill>
                  <a:schemeClr val="lt1"/>
                </a:solidFill>
                <a:latin typeface="+mn-lt"/>
              </a:rPr>
            </a:br>
            <a:r>
              <a:rPr lang="es-VE" sz="2100" b="1" dirty="0" smtClean="0">
                <a:solidFill>
                  <a:schemeClr val="lt1"/>
                </a:solidFill>
                <a:latin typeface="+mn-lt"/>
              </a:rPr>
              <a:t>Consecuencia: ausentismo.</a:t>
            </a:r>
            <a:endParaRPr lang="es-VE" sz="2100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043424" y="1456734"/>
            <a:ext cx="4752528" cy="448584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269875" indent="-269875" fontAlgn="auto">
              <a:spcBef>
                <a:spcPts val="200"/>
              </a:spcBef>
              <a:spcAft>
                <a:spcPts val="100"/>
              </a:spcAft>
              <a:buFont typeface="Arial" panose="020B0604020202020204" pitchFamily="34" charset="0"/>
              <a:buChar char="•"/>
              <a:tabLst>
                <a:tab pos="269875" algn="l"/>
              </a:tabLst>
              <a:defRPr/>
            </a:pPr>
            <a:r>
              <a:rPr lang="es-VE" sz="2100" b="1" dirty="0" smtClean="0">
                <a:latin typeface="+mn-lt"/>
              </a:rPr>
              <a:t>Espacios </a:t>
            </a:r>
            <a:r>
              <a:rPr lang="es-VE" sz="2100" b="1" dirty="0">
                <a:latin typeface="+mn-lt"/>
              </a:rPr>
              <a:t>de diálogo reflexivo sobre la situación del país.</a:t>
            </a:r>
          </a:p>
          <a:p>
            <a:pPr marL="285750" indent="-285750" fontAlgn="auto">
              <a:spcBef>
                <a:spcPts val="2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es-VE" sz="2100" b="1" dirty="0">
                <a:solidFill>
                  <a:srgbClr val="C00000"/>
                </a:solidFill>
                <a:latin typeface="+mn-lt"/>
              </a:rPr>
              <a:t>Formación para la ciudadanía y una cultura de paz.</a:t>
            </a:r>
          </a:p>
          <a:p>
            <a:pPr marL="285750" indent="-285750" fontAlgn="auto">
              <a:spcBef>
                <a:spcPts val="2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es-VE" sz="2100" b="1" dirty="0" smtClean="0">
                <a:latin typeface="+mn-lt"/>
              </a:rPr>
              <a:t>Reuniones con representantes estudiantiles procurando su acompañamiento. </a:t>
            </a:r>
          </a:p>
          <a:p>
            <a:pPr marL="285750" indent="-285750" fontAlgn="auto">
              <a:spcBef>
                <a:spcPts val="2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es-VE" sz="2100" b="1" dirty="0">
                <a:solidFill>
                  <a:srgbClr val="C00000"/>
                </a:solidFill>
                <a:latin typeface="+mn-lt"/>
              </a:rPr>
              <a:t>A</a:t>
            </a:r>
            <a:r>
              <a:rPr lang="es-VE" sz="2100" b="1" dirty="0" smtClean="0">
                <a:solidFill>
                  <a:srgbClr val="C00000"/>
                </a:solidFill>
                <a:latin typeface="+mn-lt"/>
              </a:rPr>
              <a:t>poyo al personal en la búsqueda de productos básicos y atención médica.</a:t>
            </a:r>
          </a:p>
          <a:p>
            <a:pPr marL="285750" indent="-285750" fontAlgn="auto">
              <a:spcBef>
                <a:spcPts val="2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es-ES_tradnl" sz="2100" b="1" dirty="0" smtClean="0">
                <a:latin typeface="+mn-lt"/>
              </a:rPr>
              <a:t>Procura de benefactores para programas de alimentación.</a:t>
            </a:r>
            <a:endParaRPr lang="es-VE" sz="2100" b="1" dirty="0" smtClean="0">
              <a:latin typeface="+mn-lt"/>
            </a:endParaRPr>
          </a:p>
          <a:p>
            <a:pPr marL="285750" indent="-285750" fontAlgn="auto">
              <a:spcBef>
                <a:spcPts val="2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es-VE" sz="2100" b="1" dirty="0" smtClean="0">
                <a:solidFill>
                  <a:srgbClr val="C00000"/>
                </a:solidFill>
                <a:latin typeface="+mn-lt"/>
              </a:rPr>
              <a:t>Trabajo con organismos públicos y </a:t>
            </a:r>
            <a:r>
              <a:rPr lang="es-VE" sz="2100" b="1" dirty="0">
                <a:solidFill>
                  <a:srgbClr val="C00000"/>
                </a:solidFill>
                <a:latin typeface="+mn-lt"/>
              </a:rPr>
              <a:t>diálogo con personeros del gobierno</a:t>
            </a:r>
            <a:r>
              <a:rPr lang="es-VE" sz="2100" b="1" dirty="0" smtClean="0">
                <a:solidFill>
                  <a:srgbClr val="C00000"/>
                </a:solidFill>
                <a:latin typeface="+mn-lt"/>
              </a:rPr>
              <a:t>.</a:t>
            </a:r>
            <a:endParaRPr lang="es-VE" sz="21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03002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63388" y="548680"/>
            <a:ext cx="7941060" cy="55399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 smtClean="0">
                <a:solidFill>
                  <a:schemeClr val="bg1"/>
                </a:solidFill>
              </a:rPr>
              <a:t>Limitaciones Financieras</a:t>
            </a:r>
            <a:endParaRPr lang="es-VE" sz="3000" b="1" dirty="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23528" y="3706068"/>
            <a:ext cx="184731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endParaRPr lang="es-ES" sz="2400" dirty="0"/>
          </a:p>
          <a:p>
            <a:pPr>
              <a:spcBef>
                <a:spcPts val="1200"/>
              </a:spcBef>
            </a:pPr>
            <a:endParaRPr lang="es-ES" sz="2400" dirty="0" smtClean="0"/>
          </a:p>
          <a:p>
            <a:pPr>
              <a:spcBef>
                <a:spcPts val="1200"/>
              </a:spcBef>
            </a:pPr>
            <a:endParaRPr lang="es-VE" dirty="0"/>
          </a:p>
        </p:txBody>
      </p:sp>
      <p:sp>
        <p:nvSpPr>
          <p:cNvPr id="7" name="Elipse 6"/>
          <p:cNvSpPr/>
          <p:nvPr/>
        </p:nvSpPr>
        <p:spPr>
          <a:xfrm>
            <a:off x="7452320" y="332656"/>
            <a:ext cx="1512168" cy="961075"/>
          </a:xfrm>
          <a:prstGeom prst="ellipse">
            <a:avLst/>
          </a:prstGeom>
          <a:blipFill rotWithShape="1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CuadroTexto 3"/>
          <p:cNvSpPr txBox="1"/>
          <p:nvPr/>
        </p:nvSpPr>
        <p:spPr>
          <a:xfrm>
            <a:off x="323528" y="1293731"/>
            <a:ext cx="3384376" cy="506292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355600" indent="-355600"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s-VE" sz="2100" b="1" dirty="0" smtClean="0">
                <a:solidFill>
                  <a:schemeClr val="bg1"/>
                </a:solidFill>
                <a:latin typeface="+mn-lt"/>
              </a:rPr>
              <a:t>Inflación </a:t>
            </a:r>
            <a:r>
              <a:rPr lang="es-VE" sz="2100" b="1" dirty="0">
                <a:solidFill>
                  <a:schemeClr val="bg1"/>
                </a:solidFill>
                <a:latin typeface="+mn-lt"/>
              </a:rPr>
              <a:t>que deteriora los </a:t>
            </a:r>
            <a:r>
              <a:rPr lang="es-VE" sz="2100" b="1" dirty="0" smtClean="0">
                <a:solidFill>
                  <a:schemeClr val="bg1"/>
                </a:solidFill>
                <a:latin typeface="+mn-lt"/>
              </a:rPr>
              <a:t>presupuestos.</a:t>
            </a:r>
            <a:endParaRPr lang="es-VE" sz="2100" b="1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s-VE" sz="2100" b="1" dirty="0" smtClean="0">
                <a:solidFill>
                  <a:schemeClr val="bg1"/>
                </a:solidFill>
                <a:latin typeface="+mn-lt"/>
              </a:rPr>
              <a:t>Asignación de recursos insuficientes a las obras subsidiadas.</a:t>
            </a:r>
            <a:endParaRPr lang="es-VE" sz="2100" b="1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spcBef>
                <a:spcPts val="0"/>
              </a:spcBef>
              <a:spcAft>
                <a:spcPts val="200"/>
              </a:spcAft>
              <a:buFont typeface="+mj-lt"/>
              <a:buAutoNum type="arabicPeriod"/>
            </a:pPr>
            <a:r>
              <a:rPr lang="es-VE" sz="2100" b="1" dirty="0" smtClean="0">
                <a:solidFill>
                  <a:schemeClr val="bg1"/>
                </a:solidFill>
                <a:latin typeface="+mn-lt"/>
              </a:rPr>
              <a:t>Regulaciones </a:t>
            </a:r>
            <a:r>
              <a:rPr lang="es-VE" sz="2100" b="1" dirty="0">
                <a:solidFill>
                  <a:schemeClr val="bg1"/>
                </a:solidFill>
                <a:latin typeface="+mn-lt"/>
              </a:rPr>
              <a:t>en las </a:t>
            </a:r>
            <a:r>
              <a:rPr lang="es-VE" sz="2100" b="1" dirty="0" smtClean="0">
                <a:solidFill>
                  <a:schemeClr val="bg1"/>
                </a:solidFill>
                <a:latin typeface="+mn-lt"/>
              </a:rPr>
              <a:t>matrículas.  </a:t>
            </a:r>
            <a:endParaRPr lang="es-VE" sz="2100" b="1" dirty="0">
              <a:solidFill>
                <a:schemeClr val="bg1"/>
              </a:solidFill>
              <a:latin typeface="+mn-lt"/>
            </a:endParaRP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s-ES_tradnl" sz="2100" b="1" dirty="0" smtClean="0">
                <a:solidFill>
                  <a:schemeClr val="bg1"/>
                </a:solidFill>
                <a:latin typeface="+mn-lt"/>
              </a:rPr>
              <a:t>Incidencia en el personal:</a:t>
            </a:r>
            <a:endParaRPr lang="es-VE" sz="2100" b="1" dirty="0" smtClean="0">
              <a:solidFill>
                <a:schemeClr val="bg1"/>
              </a:solidFill>
              <a:latin typeface="+mn-lt"/>
            </a:endParaRPr>
          </a:p>
          <a:p>
            <a:pPr marL="342900" indent="-34290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VE" sz="2000" b="1" dirty="0" smtClean="0">
                <a:solidFill>
                  <a:schemeClr val="bg1"/>
                </a:solidFill>
                <a:latin typeface="+mn-lt"/>
              </a:rPr>
              <a:t>Bajos </a:t>
            </a:r>
            <a:r>
              <a:rPr lang="es-VE" sz="2000" b="1" dirty="0">
                <a:solidFill>
                  <a:schemeClr val="bg1"/>
                </a:solidFill>
                <a:latin typeface="+mn-lt"/>
              </a:rPr>
              <a:t>niveles de </a:t>
            </a:r>
            <a:r>
              <a:rPr lang="es-VE" sz="2000" b="1" dirty="0" smtClean="0">
                <a:solidFill>
                  <a:schemeClr val="bg1"/>
                </a:solidFill>
                <a:latin typeface="+mn-lt"/>
              </a:rPr>
              <a:t>salarios.</a:t>
            </a:r>
          </a:p>
          <a:p>
            <a:pPr marL="342900" indent="-34290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ES_tradnl" sz="2000" b="1" dirty="0" smtClean="0">
                <a:solidFill>
                  <a:schemeClr val="bg1"/>
                </a:solidFill>
                <a:latin typeface="+mn-lt"/>
              </a:rPr>
              <a:t>Dificultades  para el reclutamiento.</a:t>
            </a:r>
          </a:p>
          <a:p>
            <a:pPr marL="342900" indent="-34290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ES_tradnl" sz="2000" b="1" dirty="0" smtClean="0">
                <a:solidFill>
                  <a:schemeClr val="bg1"/>
                </a:solidFill>
                <a:latin typeface="+mn-lt"/>
              </a:rPr>
              <a:t>Alta rotación y éxodo.</a:t>
            </a:r>
          </a:p>
          <a:p>
            <a:pPr marL="342900" indent="-34290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ES_tradnl" sz="2000" b="1" dirty="0" smtClean="0">
                <a:solidFill>
                  <a:schemeClr val="bg1"/>
                </a:solidFill>
                <a:latin typeface="+mn-lt"/>
              </a:rPr>
              <a:t>Múltiples ocupaciones.</a:t>
            </a:r>
          </a:p>
          <a:p>
            <a:pPr marL="342900" indent="-34290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ES_tradnl" sz="2000" b="1" spc="-30" dirty="0" smtClean="0">
                <a:solidFill>
                  <a:schemeClr val="bg1"/>
                </a:solidFill>
                <a:latin typeface="+mn-lt"/>
              </a:rPr>
              <a:t>Deficiencias de formación.   </a:t>
            </a:r>
          </a:p>
          <a:p>
            <a:pPr marL="342900" indent="-342900"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s-ES_tradnl" sz="2000" b="1" dirty="0" smtClean="0">
                <a:solidFill>
                  <a:schemeClr val="bg1"/>
                </a:solidFill>
                <a:latin typeface="+mn-lt"/>
              </a:rPr>
              <a:t>Desmotivación.</a:t>
            </a:r>
            <a:endParaRPr lang="es-VE" sz="20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707904" y="1285407"/>
            <a:ext cx="5112568" cy="5078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VE" sz="2100" b="1" dirty="0">
                <a:latin typeface="+mn-lt"/>
              </a:rPr>
              <a:t>Austeridad en gastos operativos. </a:t>
            </a: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VE" sz="2100" b="1" dirty="0" smtClean="0">
                <a:solidFill>
                  <a:srgbClr val="C00000"/>
                </a:solidFill>
                <a:latin typeface="+mn-lt"/>
              </a:rPr>
              <a:t>Búsqueda </a:t>
            </a:r>
            <a:r>
              <a:rPr lang="es-VE" sz="2100" b="1" dirty="0">
                <a:solidFill>
                  <a:srgbClr val="C00000"/>
                </a:solidFill>
                <a:latin typeface="+mn-lt"/>
              </a:rPr>
              <a:t>de nuevas fuentes </a:t>
            </a:r>
            <a:r>
              <a:rPr lang="es-ES_tradnl" sz="2100" b="1" dirty="0" smtClean="0">
                <a:solidFill>
                  <a:srgbClr val="C00000"/>
                </a:solidFill>
                <a:latin typeface="+mn-lt"/>
              </a:rPr>
              <a:t>financieras y estrategias para generar recursos propios.</a:t>
            </a: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VE" sz="2100" b="1" dirty="0">
                <a:latin typeface="+mn-lt"/>
              </a:rPr>
              <a:t>Mayor relación con ministerios y atención a exigencias de los convenios</a:t>
            </a:r>
            <a:r>
              <a:rPr lang="es-VE" sz="2100" b="1" dirty="0" smtClean="0">
                <a:latin typeface="+mn-lt"/>
              </a:rPr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_tradnl" sz="2100" b="1" dirty="0" smtClean="0">
                <a:solidFill>
                  <a:srgbClr val="C00000"/>
                </a:solidFill>
                <a:latin typeface="+mn-lt"/>
              </a:rPr>
              <a:t>En UCAB: reducción de secciones, comunicación con los sindicatos y firmeza en el aumento de matrícula.</a:t>
            </a:r>
            <a:endParaRPr lang="es-VE" sz="2100" b="1" dirty="0" smtClean="0">
              <a:solidFill>
                <a:srgbClr val="C00000"/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_tradnl" sz="2100" b="1" dirty="0" smtClean="0">
                <a:latin typeface="+mn-lt"/>
              </a:rPr>
              <a:t>Estrategias para la captación de egresados y candidatos para la docencia.</a:t>
            </a: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_tradnl" sz="2100" b="1" dirty="0" smtClean="0">
                <a:solidFill>
                  <a:srgbClr val="C00000"/>
                </a:solidFill>
                <a:latin typeface="+mn-lt"/>
              </a:rPr>
              <a:t>Mayor formación y acompañamiento al personal.</a:t>
            </a: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_tradnl" sz="2100" b="1" dirty="0" smtClean="0">
                <a:latin typeface="+mn-lt"/>
              </a:rPr>
              <a:t>Creación de servicios y fondos de apoyo a necesidades del personal.</a:t>
            </a:r>
            <a:endParaRPr lang="es-VE" sz="21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99416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2"/>
          <p:cNvSpPr txBox="1"/>
          <p:nvPr/>
        </p:nvSpPr>
        <p:spPr>
          <a:xfrm>
            <a:off x="467544" y="404664"/>
            <a:ext cx="8208912" cy="79130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VE" sz="2000" b="1" spc="-7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Nº 6. Promover propuestas y aportes institucionales ante problemas y necesidades del país</a:t>
            </a:r>
          </a:p>
        </p:txBody>
      </p:sp>
      <p:sp>
        <p:nvSpPr>
          <p:cNvPr id="2" name="1 Rectángulo"/>
          <p:cNvSpPr/>
          <p:nvPr/>
        </p:nvSpPr>
        <p:spPr>
          <a:xfrm>
            <a:off x="899592" y="5733256"/>
            <a:ext cx="7344816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>
                <a:solidFill>
                  <a:schemeClr val="tx2">
                    <a:lumMod val="50000"/>
                  </a:schemeClr>
                </a:solidFill>
              </a:rPr>
              <a:t>En nuestras obras, </a:t>
            </a:r>
            <a:r>
              <a:rPr lang="es-ES_tradnl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compromiso social no es un añadido</a:t>
            </a:r>
            <a:r>
              <a:rPr lang="es-ES_tradnl" sz="2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es-ES_tradnl" sz="2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S_tradnl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_tradnl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ienen propuestas y respuestas </a:t>
            </a:r>
            <a:r>
              <a:rPr lang="es-ES_tradnl" sz="2000" b="1" dirty="0" smtClean="0">
                <a:solidFill>
                  <a:schemeClr val="tx2">
                    <a:lumMod val="50000"/>
                  </a:schemeClr>
                </a:solidFill>
              </a:rPr>
              <a:t>desde su identidad y misión.</a:t>
            </a:r>
            <a:endParaRPr lang="es-VE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6" y="2294875"/>
            <a:ext cx="7803179" cy="3264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899592" y="1268369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Se preguntó por acciones que </a:t>
            </a:r>
            <a:r>
              <a:rPr lang="es-ES_tradnl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reflejen, </a:t>
            </a:r>
            <a:r>
              <a:rPr lang="es-ES_tradnl" sz="20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desde lo </a:t>
            </a:r>
            <a:r>
              <a:rPr lang="es-ES_tradnl" sz="20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institucional,  “</a:t>
            </a:r>
            <a:r>
              <a:rPr lang="es-ES_tradnl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un compromiso consciente, compadecido y competente</a:t>
            </a:r>
            <a:r>
              <a:rPr lang="es-ES_tradnl" sz="20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” ante la sociedad, más allá de la acción pedagógica ordinaria.</a:t>
            </a:r>
            <a:endParaRPr lang="es-VE" sz="20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77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2"/>
          <p:cNvSpPr txBox="1"/>
          <p:nvPr/>
        </p:nvSpPr>
        <p:spPr>
          <a:xfrm>
            <a:off x="467544" y="404664"/>
            <a:ext cx="8208912" cy="116063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VE" sz="2000" b="1" spc="-7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Nº </a:t>
            </a:r>
            <a:r>
              <a:rPr lang="es-VE" sz="2000" b="1" spc="-7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es-VE" sz="2000" b="1" spc="-7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s-VE" sz="2000" b="1" spc="-7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Fomentar </a:t>
            </a:r>
            <a:r>
              <a:rPr lang="es-VE" sz="2000" b="1" spc="-7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actividades y movimientos juveniles con sello de compromiso,  entre obras y en red. </a:t>
            </a:r>
            <a:endParaRPr lang="es-VE" sz="2000" b="1" spc="-7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VE" sz="2000" b="1" spc="-7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Trabajar </a:t>
            </a:r>
            <a:r>
              <a:rPr lang="es-VE" sz="2000" b="1" spc="-7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tema de Proyecto de Vida y Vocación</a:t>
            </a:r>
          </a:p>
        </p:txBody>
      </p:sp>
      <p:sp>
        <p:nvSpPr>
          <p:cNvPr id="2" name="1 Rectángulo"/>
          <p:cNvSpPr/>
          <p:nvPr/>
        </p:nvSpPr>
        <p:spPr>
          <a:xfrm>
            <a:off x="323528" y="5445224"/>
            <a:ext cx="8496944" cy="11521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>
                <a:solidFill>
                  <a:schemeClr val="tx2">
                    <a:lumMod val="50000"/>
                  </a:schemeClr>
                </a:solidFill>
              </a:rPr>
              <a:t>En las obras, sí </a:t>
            </a:r>
            <a:r>
              <a:rPr lang="es-ES_tradnl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hay un esfuerzo de trabajo juvenil en alianza  </a:t>
            </a:r>
            <a:r>
              <a:rPr lang="es-ES_tradnl" sz="2000" b="1" dirty="0" smtClean="0">
                <a:solidFill>
                  <a:schemeClr val="tx2">
                    <a:lumMod val="50000"/>
                  </a:schemeClr>
                </a:solidFill>
              </a:rPr>
              <a:t>con otros centros educativos, organizaciones y entre obras de la Provincia. Y sí hay casos claros en los que </a:t>
            </a:r>
            <a:r>
              <a:rPr lang="es-ES_tradnl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acciones contribuyen </a:t>
            </a:r>
            <a:r>
              <a:rPr lang="es-ES_tradnl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la formación del compromiso</a:t>
            </a:r>
            <a:r>
              <a:rPr lang="es-ES_tradnl" sz="2000" b="1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pPr algn="ctr"/>
            <a:r>
              <a:rPr lang="es-ES_tradnl" sz="2000" b="1" dirty="0" smtClean="0">
                <a:solidFill>
                  <a:schemeClr val="tx2">
                    <a:lumMod val="50000"/>
                  </a:schemeClr>
                </a:solidFill>
              </a:rPr>
              <a:t>Pero, </a:t>
            </a:r>
            <a:r>
              <a:rPr lang="es-ES_tradnl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s-ES_tradnl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dimensión de proyecto de vida y vocación poco se aborda</a:t>
            </a:r>
            <a:r>
              <a:rPr lang="es-ES_tradnl" sz="2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s-VE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77" y="1595614"/>
            <a:ext cx="8183785" cy="360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76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2"/>
          <p:cNvSpPr txBox="1"/>
          <p:nvPr/>
        </p:nvSpPr>
        <p:spPr>
          <a:xfrm>
            <a:off x="395536" y="260648"/>
            <a:ext cx="8208912" cy="83099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VE" sz="2000" b="1" spc="-7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Nº 8. Ampliar la oferta de Ejercicios Espirituales, convivencias, etc., para el </a:t>
            </a:r>
            <a:r>
              <a:rPr lang="es-VE" sz="2000" b="1" spc="-7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personal de las obras (respuestas en 21 cuestionarios)</a:t>
            </a:r>
            <a:endParaRPr lang="es-VE" sz="2000" b="1" spc="-7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24471227"/>
              </p:ext>
            </p:extLst>
          </p:nvPr>
        </p:nvGraphicFramePr>
        <p:xfrm>
          <a:off x="287524" y="1340768"/>
          <a:ext cx="853294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5125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DDA70E-2A98-42CC-B8C8-E187C7340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FEEAF7-8409-4CFC-AD91-99A40EC90C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9B91E17-190D-4CCE-B615-F2583F0414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1F6BE7-B099-4202-ADED-C4B5A85B3B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2C537D-9080-4E8B-B231-338CA7FA0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7D770A-2854-4A84-BB5B-D6E302A578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4117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 idx="4294967295"/>
          </p:nvPr>
        </p:nvSpPr>
        <p:spPr>
          <a:xfrm>
            <a:off x="0" y="207963"/>
            <a:ext cx="9001125" cy="56356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VE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Asamblea 2014: Comprometidos en la Misión</a:t>
            </a:r>
            <a:endParaRPr lang="es-VE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854816605"/>
              </p:ext>
            </p:extLst>
          </p:nvPr>
        </p:nvGraphicFramePr>
        <p:xfrm>
          <a:off x="107504" y="1182688"/>
          <a:ext cx="905078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Rectángulo"/>
          <p:cNvSpPr/>
          <p:nvPr/>
        </p:nvSpPr>
        <p:spPr>
          <a:xfrm>
            <a:off x="266729" y="780835"/>
            <a:ext cx="8712968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accent2">
                    <a:lumMod val="50000"/>
                  </a:schemeClr>
                </a:solidFill>
              </a:rPr>
              <a:t>Seis propuestas para profundizar acciones en las Obras </a:t>
            </a:r>
            <a:r>
              <a:rPr lang="es-ES_tradnl" sz="2400" b="1" dirty="0">
                <a:solidFill>
                  <a:schemeClr val="accent2">
                    <a:lumMod val="50000"/>
                  </a:schemeClr>
                </a:solidFill>
              </a:rPr>
              <a:t>E</a:t>
            </a:r>
            <a:r>
              <a:rPr lang="es-ES_tradnl" sz="2400" b="1" dirty="0" smtClean="0">
                <a:solidFill>
                  <a:schemeClr val="accent2">
                    <a:lumMod val="50000"/>
                  </a:schemeClr>
                </a:solidFill>
              </a:rPr>
              <a:t>ducativas</a:t>
            </a:r>
            <a:endParaRPr lang="es-VE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34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2C603F-2E87-4BEB-A74F-DB30B237FA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57F95C-7D5F-4A6F-8C8C-35F7D5C0D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3153ECC-2C78-4621-B321-E504EE241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40F5AA-E762-4039-870B-2AAB4CE6B1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DBF769-0151-4519-AFE5-9CE8DF4E3E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8438D5-43B8-4856-BA63-84E22F845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994EFD-8E3C-43B4-8EE8-84D24297AF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E8ABB9-C0BA-4029-A55C-24B7A4BC6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1699D4C-92AF-4E97-996C-A102133CCC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2FD22F-B008-4855-86E3-E79A419ED6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48D7C7-5E2F-41CD-ACD0-4D4442CEE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BC9A52-55A3-4D92-8F18-653D395C8B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923022-F37E-4B43-BC26-D67719622E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3131839" y="801914"/>
            <a:ext cx="5400601" cy="546809"/>
          </a:xfrm>
          <a:prstGeom prst="rect">
            <a:avLst/>
          </a:prstGeom>
          <a:solidFill>
            <a:srgbClr val="B2D5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25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 smtClean="0">
                <a:solidFill>
                  <a:schemeClr val="tx1"/>
                </a:solidFill>
              </a:rPr>
              <a:t> </a:t>
            </a:r>
            <a:endParaRPr lang="es-ES" sz="2200" dirty="0" smtClean="0">
              <a:solidFill>
                <a:schemeClr val="tx1"/>
              </a:solidFill>
            </a:endParaRPr>
          </a:p>
          <a:p>
            <a:pPr marL="87313" fontAlgn="auto">
              <a:spcBef>
                <a:spcPts val="100"/>
              </a:spcBef>
              <a:spcAft>
                <a:spcPts val="100"/>
              </a:spcAft>
              <a:defRPr/>
            </a:pPr>
            <a:r>
              <a:rPr lang="es-VE" sz="2200" spc="-80" dirty="0" smtClean="0">
                <a:solidFill>
                  <a:schemeClr val="tx1"/>
                </a:solidFill>
              </a:rPr>
              <a:t>1. Promover una </a:t>
            </a:r>
            <a:r>
              <a:rPr lang="es-VE" sz="2200" spc="-8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s-VE" sz="2200" b="1" spc="-8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gestión en clave de pastoral</a:t>
            </a:r>
            <a:r>
              <a:rPr lang="es-VE" sz="2200" spc="-8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</a:p>
          <a:p>
            <a:pPr marL="82550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40684" y="1602777"/>
            <a:ext cx="2503213" cy="138499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800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Pastoral y Formación de Personal</a:t>
            </a:r>
          </a:p>
        </p:txBody>
      </p:sp>
      <p:sp>
        <p:nvSpPr>
          <p:cNvPr id="11" name="10 Flecha derecha"/>
          <p:cNvSpPr/>
          <p:nvPr/>
        </p:nvSpPr>
        <p:spPr>
          <a:xfrm>
            <a:off x="2681997" y="2832213"/>
            <a:ext cx="432048" cy="1368152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VE" dirty="0"/>
          </a:p>
        </p:txBody>
      </p:sp>
      <p:sp>
        <p:nvSpPr>
          <p:cNvPr id="10" name="9 Rectángulo"/>
          <p:cNvSpPr/>
          <p:nvPr/>
        </p:nvSpPr>
        <p:spPr>
          <a:xfrm>
            <a:off x="3131839" y="3140968"/>
            <a:ext cx="5400603" cy="7506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2550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 smtClean="0">
              <a:solidFill>
                <a:schemeClr val="tx1"/>
              </a:solidFill>
            </a:endParaRPr>
          </a:p>
          <a:p>
            <a:pPr marL="87313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200" spc="-50" dirty="0" smtClean="0">
                <a:solidFill>
                  <a:schemeClr val="tx1"/>
                </a:solidFill>
              </a:rPr>
              <a:t>4. Comprender el </a:t>
            </a:r>
            <a:r>
              <a:rPr lang="es-VE" sz="2200" b="1" spc="-5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mundo de los sujetos</a:t>
            </a:r>
            <a:r>
              <a:rPr lang="es-VE" sz="2200" spc="-50" dirty="0" smtClean="0">
                <a:solidFill>
                  <a:schemeClr val="tx1"/>
                </a:solidFill>
              </a:rPr>
              <a:t> de la acción pastoral.</a:t>
            </a:r>
          </a:p>
          <a:p>
            <a:pPr marL="82550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131839" y="4869160"/>
            <a:ext cx="5400602" cy="8861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25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 smtClean="0">
                <a:solidFill>
                  <a:schemeClr val="tx1"/>
                </a:solidFill>
              </a:rPr>
              <a:t> </a:t>
            </a:r>
          </a:p>
          <a:p>
            <a:pPr marL="87313" fontAlgn="auto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tabLst>
                <a:tab pos="87313" algn="l"/>
              </a:tabLst>
              <a:defRPr/>
            </a:pPr>
            <a:r>
              <a:rPr lang="es-VE" sz="2200" spc="-50" dirty="0" smtClean="0">
                <a:solidFill>
                  <a:schemeClr val="tx1"/>
                </a:solidFill>
              </a:rPr>
              <a:t>6. </a:t>
            </a:r>
            <a:r>
              <a:rPr lang="es-VE" sz="2200" b="1" spc="-5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Revisar la pastoral hacia los</a:t>
            </a:r>
            <a:r>
              <a:rPr lang="es-VE" sz="2200" spc="-5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VE" sz="2200" b="1" spc="-5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alumnos</a:t>
            </a:r>
            <a:r>
              <a:rPr lang="es-VE" sz="2200" spc="-5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VE" sz="2200" spc="-50" dirty="0" smtClean="0">
                <a:solidFill>
                  <a:schemeClr val="tx1"/>
                </a:solidFill>
              </a:rPr>
              <a:t>desde las competencias.</a:t>
            </a:r>
            <a:endParaRPr lang="es-VE" sz="2200" dirty="0" smtClean="0">
              <a:solidFill>
                <a:schemeClr val="tx1"/>
              </a:solidFill>
            </a:endParaRPr>
          </a:p>
          <a:p>
            <a:pPr marL="82550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131838" y="2348880"/>
            <a:ext cx="5400603" cy="665183"/>
          </a:xfrm>
          <a:prstGeom prst="rect">
            <a:avLst/>
          </a:prstGeom>
          <a:solidFill>
            <a:srgbClr val="B2D5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2550" fontAlgn="auto">
              <a:spcBef>
                <a:spcPts val="0"/>
              </a:spcBef>
              <a:spcAft>
                <a:spcPts val="0"/>
              </a:spcAft>
              <a:defRPr/>
            </a:pPr>
            <a:endParaRPr lang="es-VE" sz="2200" b="1" dirty="0" smtClean="0">
              <a:solidFill>
                <a:schemeClr val="tx1"/>
              </a:solidFill>
            </a:endParaRPr>
          </a:p>
          <a:p>
            <a:pPr marL="87313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200" spc="-50" dirty="0" smtClean="0">
                <a:solidFill>
                  <a:schemeClr val="tx1"/>
                </a:solidFill>
              </a:rPr>
              <a:t>3. </a:t>
            </a:r>
            <a:r>
              <a:rPr lang="es-VE" sz="2200" b="1" spc="-5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Formar al personal </a:t>
            </a:r>
            <a:r>
              <a:rPr lang="es-VE" sz="2200" spc="-50" dirty="0" smtClean="0">
                <a:solidFill>
                  <a:schemeClr val="tx1"/>
                </a:solidFill>
              </a:rPr>
              <a:t>en identidad y misión con énfasis en lo humano-espiritual. </a:t>
            </a:r>
          </a:p>
          <a:p>
            <a:pPr marL="82550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200" dirty="0" smtClean="0">
              <a:solidFill>
                <a:schemeClr val="tx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3131838" y="5876333"/>
            <a:ext cx="5400604" cy="571653"/>
          </a:xfrm>
          <a:prstGeom prst="rect">
            <a:avLst/>
          </a:prstGeom>
          <a:solidFill>
            <a:srgbClr val="B2D5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25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 smtClean="0">
                <a:solidFill>
                  <a:schemeClr val="tx1"/>
                </a:solidFill>
              </a:rPr>
              <a:t> </a:t>
            </a:r>
            <a:endParaRPr lang="es-ES" sz="2200" dirty="0" smtClean="0">
              <a:solidFill>
                <a:schemeClr val="tx1"/>
              </a:solidFill>
            </a:endParaRPr>
          </a:p>
          <a:p>
            <a:pPr marL="873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200" dirty="0" smtClean="0">
                <a:solidFill>
                  <a:schemeClr val="tx1"/>
                </a:solidFill>
              </a:rPr>
              <a:t>7. Trabajar el </a:t>
            </a:r>
            <a:r>
              <a:rPr lang="es-VE" sz="2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discernimiento vocacional</a:t>
            </a:r>
            <a:r>
              <a:rPr lang="es-VE" sz="2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</a:p>
          <a:p>
            <a:pPr marL="82550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15" name="8 Rectángulo"/>
          <p:cNvSpPr/>
          <p:nvPr/>
        </p:nvSpPr>
        <p:spPr>
          <a:xfrm>
            <a:off x="3131839" y="1484784"/>
            <a:ext cx="5400602" cy="7418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25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dirty="0" smtClean="0">
                <a:solidFill>
                  <a:schemeClr val="tx1"/>
                </a:solidFill>
              </a:rPr>
              <a:t> </a:t>
            </a:r>
          </a:p>
          <a:p>
            <a:pPr marL="87313" fontAlgn="auto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200" spc="-50" dirty="0" smtClean="0">
                <a:solidFill>
                  <a:schemeClr val="tx1"/>
                </a:solidFill>
              </a:rPr>
              <a:t>2. Incorporar </a:t>
            </a:r>
            <a:r>
              <a:rPr lang="es-VE" sz="2200" b="1" spc="-5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pastoral </a:t>
            </a:r>
            <a:r>
              <a:rPr lang="es-VE" sz="2200" spc="-50" dirty="0" smtClean="0">
                <a:solidFill>
                  <a:schemeClr val="tx1"/>
                </a:solidFill>
              </a:rPr>
              <a:t>como dimensión</a:t>
            </a:r>
            <a:r>
              <a:rPr lang="es-VE" sz="2200" b="1" spc="-50" dirty="0" smtClean="0">
                <a:solidFill>
                  <a:schemeClr val="tx1"/>
                </a:solidFill>
              </a:rPr>
              <a:t> </a:t>
            </a:r>
            <a:r>
              <a:rPr lang="es-VE" sz="2200" spc="-50" dirty="0" smtClean="0">
                <a:solidFill>
                  <a:schemeClr val="tx1"/>
                </a:solidFill>
              </a:rPr>
              <a:t>de la</a:t>
            </a:r>
            <a:r>
              <a:rPr lang="es-VE" sz="2200" b="1" spc="-50" dirty="0" smtClean="0">
                <a:solidFill>
                  <a:schemeClr val="tx1"/>
                </a:solidFill>
              </a:rPr>
              <a:t> </a:t>
            </a:r>
            <a:r>
              <a:rPr lang="es-VE" sz="2200" b="1" spc="-5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 y  gestión</a:t>
            </a:r>
            <a:r>
              <a:rPr lang="es-VE" sz="2200" b="1" spc="-5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es-VE" sz="2200" spc="-5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16" name="8 Rectángulo"/>
          <p:cNvSpPr/>
          <p:nvPr/>
        </p:nvSpPr>
        <p:spPr>
          <a:xfrm>
            <a:off x="3131838" y="4005064"/>
            <a:ext cx="5400604" cy="752456"/>
          </a:xfrm>
          <a:prstGeom prst="rect">
            <a:avLst/>
          </a:prstGeom>
          <a:solidFill>
            <a:srgbClr val="B2D5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825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 smtClean="0">
                <a:solidFill>
                  <a:schemeClr val="tx1"/>
                </a:solidFill>
              </a:rPr>
              <a:t> </a:t>
            </a:r>
            <a:endParaRPr lang="es-ES" sz="2200" dirty="0" smtClean="0">
              <a:solidFill>
                <a:schemeClr val="tx1"/>
              </a:solidFill>
            </a:endParaRPr>
          </a:p>
          <a:p>
            <a:pPr marL="87313" fontAlgn="auto">
              <a:lnSpc>
                <a:spcPts val="2500"/>
              </a:lnSpc>
              <a:spcBef>
                <a:spcPts val="100"/>
              </a:spcBef>
              <a:spcAft>
                <a:spcPts val="100"/>
              </a:spcAft>
              <a:defRPr/>
            </a:pPr>
            <a:r>
              <a:rPr lang="es-VE" sz="2200" spc="-50" dirty="0" smtClean="0">
                <a:solidFill>
                  <a:schemeClr val="tx1"/>
                </a:solidFill>
              </a:rPr>
              <a:t> 5. Construir una </a:t>
            </a:r>
            <a:r>
              <a:rPr lang="es-VE" sz="2200" b="1" spc="-5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pastoral dialogante y </a:t>
            </a:r>
            <a:r>
              <a:rPr lang="es-VE" sz="2200" b="1" spc="-5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contextualizada</a:t>
            </a:r>
            <a:r>
              <a:rPr lang="es-VE" sz="2200" b="1" spc="-5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es-VE" sz="2200" spc="-5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82550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73756" y="541833"/>
            <a:ext cx="2472934" cy="93525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VE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</a:t>
            </a:r>
            <a:r>
              <a:rPr lang="es-VE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Asambleas 2010 a 2013 </a:t>
            </a:r>
            <a:endParaRPr lang="es-VE" sz="2800" cap="small" dirty="0"/>
          </a:p>
          <a:p>
            <a:pPr algn="ctr"/>
            <a:endParaRPr lang="es-ES" dirty="0"/>
          </a:p>
        </p:txBody>
      </p:sp>
      <p:sp>
        <p:nvSpPr>
          <p:cNvPr id="17" name="Rectángulo 16"/>
          <p:cNvSpPr/>
          <p:nvPr/>
        </p:nvSpPr>
        <p:spPr>
          <a:xfrm>
            <a:off x="256304" y="3113461"/>
            <a:ext cx="2472933" cy="80269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VE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Siete retos para las obras</a:t>
            </a:r>
            <a:endParaRPr lang="es-VE" sz="2400" cap="small" dirty="0" smtClean="0"/>
          </a:p>
          <a:p>
            <a:pPr algn="ctr"/>
            <a:endParaRPr lang="es-ES" dirty="0"/>
          </a:p>
        </p:txBody>
      </p:sp>
      <p:sp>
        <p:nvSpPr>
          <p:cNvPr id="18" name="Elipse 17"/>
          <p:cNvSpPr/>
          <p:nvPr/>
        </p:nvSpPr>
        <p:spPr>
          <a:xfrm>
            <a:off x="409123" y="4042390"/>
            <a:ext cx="2120056" cy="2082882"/>
          </a:xfrm>
          <a:prstGeom prst="ellipse">
            <a:avLst/>
          </a:prstGeom>
          <a:blipFill dpi="0" rotWithShape="0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7151218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1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8297" y="548680"/>
            <a:ext cx="7543800" cy="910147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s-E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Seguimiento </a:t>
            </a:r>
            <a:r>
              <a:rPr lang="es-ES" sz="2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 </a:t>
            </a:r>
            <a:r>
              <a:rPr lang="es-E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las Asambleas </a:t>
            </a:r>
            <a:br>
              <a:rPr lang="es-ES" sz="2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s-ES" sz="2400" b="1" dirty="0" smtClean="0">
                <a:solidFill>
                  <a:schemeClr val="bg1"/>
                </a:solidFill>
                <a:latin typeface="+mn-lt"/>
              </a:rPr>
              <a:t>Información requerida </a:t>
            </a:r>
            <a:r>
              <a:rPr lang="es-ES" sz="2400" b="1" dirty="0">
                <a:solidFill>
                  <a:schemeClr val="bg1"/>
                </a:solidFill>
                <a:latin typeface="+mn-lt"/>
              </a:rPr>
              <a:t>a las Obras</a:t>
            </a:r>
            <a:endParaRPr lang="es-VE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55575" y="1700808"/>
            <a:ext cx="7848873" cy="442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0"/>
              </a:spcAft>
              <a:buAutoNum type="arabicPeriod"/>
            </a:pPr>
            <a:r>
              <a:rPr lang="es-ES" sz="2200" dirty="0" smtClean="0">
                <a:latin typeface="+mn-lt"/>
              </a:rPr>
              <a:t>El </a:t>
            </a:r>
            <a:r>
              <a:rPr lang="es-ES" sz="2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orden </a:t>
            </a:r>
            <a:r>
              <a:rPr lang="es-ES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 </a:t>
            </a:r>
            <a:r>
              <a:rPr lang="es-ES" sz="2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prioridad </a:t>
            </a:r>
            <a:r>
              <a:rPr lang="es-ES" sz="2200" dirty="0">
                <a:latin typeface="+mn-lt"/>
              </a:rPr>
              <a:t>que asignan a cada </a:t>
            </a:r>
            <a:r>
              <a:rPr lang="es-ES" sz="2200" dirty="0" smtClean="0">
                <a:latin typeface="+mn-lt"/>
              </a:rPr>
              <a:t>reto y la </a:t>
            </a:r>
            <a:r>
              <a:rPr lang="es-ES" sz="2200" dirty="0">
                <a:latin typeface="+mn-lt"/>
              </a:rPr>
              <a:t>valoración del </a:t>
            </a:r>
            <a:r>
              <a:rPr lang="es-ES" sz="2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grado </a:t>
            </a:r>
            <a:r>
              <a:rPr lang="es-ES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 </a:t>
            </a:r>
            <a:r>
              <a:rPr lang="es-ES" sz="2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avance </a:t>
            </a:r>
            <a:r>
              <a:rPr lang="es-ES" sz="2200" dirty="0" smtClean="0">
                <a:latin typeface="+mn-lt"/>
              </a:rPr>
              <a:t>hacia estados </a:t>
            </a:r>
            <a:r>
              <a:rPr lang="es-ES" sz="2200" dirty="0">
                <a:latin typeface="+mn-lt"/>
              </a:rPr>
              <a:t>deseables.</a:t>
            </a:r>
          </a:p>
          <a:p>
            <a:pPr marL="342900" indent="-342900">
              <a:spcBef>
                <a:spcPts val="300"/>
              </a:spcBef>
              <a:spcAft>
                <a:spcPts val="0"/>
              </a:spcAft>
              <a:buFontTx/>
              <a:buAutoNum type="arabicPeriod"/>
            </a:pPr>
            <a:r>
              <a:rPr lang="es-ES" sz="2200" b="1" dirty="0">
                <a:latin typeface="+mn-lt"/>
              </a:rPr>
              <a:t>Las </a:t>
            </a:r>
            <a:r>
              <a:rPr lang="es-ES" sz="2200" b="1" dirty="0" smtClean="0">
                <a:latin typeface="+mn-lt"/>
              </a:rPr>
              <a:t>tres principales </a:t>
            </a:r>
            <a:r>
              <a:rPr lang="es-ES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acciones</a:t>
            </a:r>
            <a:r>
              <a:rPr lang="es-ES" sz="2200" b="1" dirty="0">
                <a:latin typeface="+mn-lt"/>
              </a:rPr>
              <a:t> en ejecución o planificadas </a:t>
            </a:r>
            <a:r>
              <a:rPr lang="es-ES" sz="2200" b="1" dirty="0" smtClean="0">
                <a:latin typeface="+mn-lt"/>
              </a:rPr>
              <a:t>este curso 2014-15, </a:t>
            </a:r>
            <a:r>
              <a:rPr lang="es-ES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respecto a la formación en las 4 Cs. </a:t>
            </a:r>
          </a:p>
          <a:p>
            <a:pPr marL="342900" indent="-342900">
              <a:spcBef>
                <a:spcPts val="300"/>
              </a:spcBef>
              <a:spcAft>
                <a:spcPts val="0"/>
              </a:spcAft>
              <a:buAutoNum type="arabicPeriod"/>
            </a:pPr>
            <a:r>
              <a:rPr lang="es-ES" sz="2200" b="1" dirty="0" smtClean="0">
                <a:latin typeface="+mn-lt"/>
              </a:rPr>
              <a:t>Las tres mayores </a:t>
            </a:r>
            <a:r>
              <a:rPr lang="es-ES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dificultades del contexto </a:t>
            </a:r>
            <a:r>
              <a:rPr lang="es-ES" sz="2200" b="1" dirty="0" smtClean="0">
                <a:latin typeface="+mn-lt"/>
              </a:rPr>
              <a:t>que confrontan en la actualidad</a:t>
            </a:r>
            <a:r>
              <a:rPr lang="es-ES" sz="2200" b="1" spc="-50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 </a:t>
            </a:r>
            <a:r>
              <a:rPr lang="es-ES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 cómo las enfrentan</a:t>
            </a:r>
            <a:r>
              <a:rPr lang="es-ES" sz="2200" b="1" dirty="0" smtClean="0">
                <a:latin typeface="+mn-lt"/>
              </a:rPr>
              <a:t>.</a:t>
            </a:r>
          </a:p>
          <a:p>
            <a:pPr marL="342900" indent="-342900">
              <a:spcBef>
                <a:spcPts val="300"/>
              </a:spcBef>
              <a:spcAft>
                <a:spcPts val="0"/>
              </a:spcAft>
              <a:buAutoNum type="arabicPeriod"/>
            </a:pPr>
            <a:r>
              <a:rPr lang="es-ES" sz="2200" b="1" dirty="0" smtClean="0">
                <a:latin typeface="+mn-lt"/>
              </a:rPr>
              <a:t>Las tres principales propuestas o aportes que reflejan el </a:t>
            </a:r>
            <a:r>
              <a:rPr lang="es-ES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compromiso consciente, compadecido y competente ante la sociedad</a:t>
            </a:r>
            <a:r>
              <a:rPr lang="es-ES" sz="2200" b="1" dirty="0" smtClean="0">
                <a:latin typeface="+mn-lt"/>
              </a:rPr>
              <a:t>. </a:t>
            </a:r>
          </a:p>
          <a:p>
            <a:pPr marL="342900" indent="-342900">
              <a:spcBef>
                <a:spcPts val="300"/>
              </a:spcBef>
              <a:spcAft>
                <a:spcPts val="0"/>
              </a:spcAft>
              <a:buAutoNum type="arabicPeriod"/>
            </a:pPr>
            <a:r>
              <a:rPr lang="es-ES" sz="2200" b="1" dirty="0" smtClean="0">
                <a:latin typeface="+mn-lt"/>
              </a:rPr>
              <a:t>Avances en el fomento de </a:t>
            </a:r>
            <a:r>
              <a:rPr lang="es-ES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actividades y movimientos juveniles</a:t>
            </a:r>
            <a:r>
              <a:rPr lang="es-ES" sz="2200" b="1" dirty="0" smtClean="0">
                <a:latin typeface="+mn-lt"/>
              </a:rPr>
              <a:t>.</a:t>
            </a:r>
          </a:p>
          <a:p>
            <a:pPr marL="342900" indent="-342900">
              <a:spcBef>
                <a:spcPts val="300"/>
              </a:spcBef>
              <a:spcAft>
                <a:spcPts val="0"/>
              </a:spcAft>
              <a:buAutoNum type="arabicPeriod"/>
            </a:pPr>
            <a:r>
              <a:rPr lang="es-ES" sz="2200" b="1" dirty="0" smtClean="0">
                <a:latin typeface="+mn-lt"/>
              </a:rPr>
              <a:t>Lo que se hace  para la </a:t>
            </a:r>
            <a:r>
              <a:rPr lang="es-ES" sz="2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formación espiritual del </a:t>
            </a:r>
            <a:r>
              <a:rPr lang="es-ES" sz="2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personal</a:t>
            </a:r>
            <a:r>
              <a:rPr lang="es-ES" sz="2200" b="1" dirty="0" smtClean="0">
                <a:latin typeface="+mn-lt"/>
              </a:rPr>
              <a:t>.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es-ES" sz="2000" b="1" dirty="0" smtClean="0">
              <a:latin typeface="+mn-lt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835695" y="5877272"/>
            <a:ext cx="5688632" cy="738664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100" b="1" dirty="0" smtClean="0">
                <a:solidFill>
                  <a:schemeClr val="bg1"/>
                </a:solidFill>
                <a:latin typeface="+mn-lt"/>
              </a:rPr>
              <a:t>Se recibieron 22 cuestionarios de 25 solicitados, con información a marzo 2015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endParaRPr lang="es-V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94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67543" y="446582"/>
            <a:ext cx="8352927" cy="83099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s-VE" sz="2400" b="1" spc="-7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Nº 1. Proseguir con las siete líneas de acción sobre Pastoral y Formación del Personal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67543" y="1497344"/>
            <a:ext cx="8352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+mn-lt"/>
              </a:rPr>
              <a:t>Hay </a:t>
            </a:r>
            <a:r>
              <a:rPr lang="es-ES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patrones diferentes </a:t>
            </a:r>
            <a:r>
              <a:rPr lang="es-ES" sz="2400" b="1" dirty="0" smtClean="0">
                <a:latin typeface="+mn-lt"/>
              </a:rPr>
              <a:t>en las prioridades que las obras asignan a cada reto, lo que refleja </a:t>
            </a:r>
            <a:r>
              <a:rPr lang="es-ES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situaciones y necesidades diversas</a:t>
            </a:r>
            <a:r>
              <a:rPr lang="es-ES" sz="2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.</a:t>
            </a:r>
          </a:p>
          <a:p>
            <a:pPr lvl="1"/>
            <a:endParaRPr lang="es-VE" dirty="0"/>
          </a:p>
        </p:txBody>
      </p:sp>
      <p:sp>
        <p:nvSpPr>
          <p:cNvPr id="2" name="1 CuadroTexto"/>
          <p:cNvSpPr txBox="1"/>
          <p:nvPr/>
        </p:nvSpPr>
        <p:spPr>
          <a:xfrm>
            <a:off x="251520" y="2605340"/>
            <a:ext cx="8352928" cy="3821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s-ES" sz="2400" dirty="0">
                <a:latin typeface="+mn-lt"/>
              </a:rPr>
              <a:t> </a:t>
            </a:r>
            <a:r>
              <a:rPr lang="es-ES" sz="2400" dirty="0" smtClean="0">
                <a:latin typeface="+mn-lt"/>
              </a:rPr>
              <a:t>   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Orden </a:t>
            </a: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 prioridad (promedio) de mayor a </a:t>
            </a: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menor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1" algn="ctr">
              <a:spcBef>
                <a:spcPts val="400"/>
              </a:spcBef>
              <a:spcAft>
                <a:spcPts val="400"/>
              </a:spcAft>
            </a:pPr>
            <a:r>
              <a:rPr lang="es-ES" sz="31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1. Pastoral </a:t>
            </a:r>
            <a:r>
              <a:rPr lang="es-ES" sz="31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como dimensión </a:t>
            </a:r>
            <a:r>
              <a:rPr lang="es-ES" sz="31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estratégica (5,1)</a:t>
            </a:r>
            <a:endParaRPr lang="es-ES" sz="31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1" algn="ctr">
              <a:spcBef>
                <a:spcPts val="400"/>
              </a:spcBef>
              <a:spcAft>
                <a:spcPts val="400"/>
              </a:spcAft>
            </a:pPr>
            <a:r>
              <a:rPr lang="es-ES" sz="29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 Formación </a:t>
            </a:r>
            <a:r>
              <a:rPr lang="es-ES" sz="29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del </a:t>
            </a:r>
            <a:r>
              <a:rPr lang="es-ES" sz="29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personal (4,8)</a:t>
            </a:r>
            <a:endParaRPr lang="es-ES" sz="29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1" algn="ctr">
              <a:spcBef>
                <a:spcPts val="400"/>
              </a:spcBef>
              <a:spcAft>
                <a:spcPts val="400"/>
              </a:spcAft>
            </a:pPr>
            <a:r>
              <a:rPr lang="es-ES" sz="27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3. Gestión </a:t>
            </a:r>
            <a:r>
              <a:rPr lang="es-ES" sz="27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 clave de </a:t>
            </a:r>
            <a:r>
              <a:rPr lang="es-ES" sz="27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Pastoral (4,7)</a:t>
            </a:r>
            <a:endParaRPr lang="es-ES" sz="27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1" algn="ctr">
              <a:spcBef>
                <a:spcPts val="400"/>
              </a:spcBef>
              <a:spcAft>
                <a:spcPts val="400"/>
              </a:spcAft>
            </a:pPr>
            <a:r>
              <a:rPr lang="es-ES" sz="25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4. Revisión </a:t>
            </a:r>
            <a:r>
              <a:rPr lang="es-ES" sz="25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 la Pastoral desde las </a:t>
            </a:r>
            <a:r>
              <a:rPr lang="es-ES" sz="25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competencias (4,0)</a:t>
            </a:r>
            <a:endParaRPr lang="es-ES" sz="25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1" algn="ctr">
              <a:spcBef>
                <a:spcPts val="400"/>
              </a:spcBef>
              <a:spcAft>
                <a:spcPts val="400"/>
              </a:spcAft>
            </a:pPr>
            <a:r>
              <a:rPr lang="es-ES" sz="23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5. Pastoral </a:t>
            </a:r>
            <a:r>
              <a:rPr lang="es-ES" sz="23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dialogante y </a:t>
            </a:r>
            <a:r>
              <a:rPr lang="es-ES" sz="23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contextualizada (3,6)</a:t>
            </a:r>
            <a:endParaRPr lang="es-ES" sz="23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1" algn="ctr">
              <a:spcBef>
                <a:spcPts val="400"/>
              </a:spcBef>
              <a:spcAft>
                <a:spcPts val="400"/>
              </a:spcAft>
            </a:pPr>
            <a:r>
              <a:rPr lang="es-ES" sz="21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6. Comprensión </a:t>
            </a:r>
            <a:r>
              <a:rPr lang="es-ES" sz="21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 los sujetos de la </a:t>
            </a:r>
            <a:r>
              <a:rPr lang="es-ES" sz="21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pastoral (3,5)</a:t>
            </a:r>
            <a:endParaRPr lang="es-ES" sz="21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lvl="1" algn="ctr">
              <a:spcBef>
                <a:spcPts val="400"/>
              </a:spcBef>
              <a:spcAft>
                <a:spcPts val="400"/>
              </a:spcAft>
            </a:pPr>
            <a:r>
              <a:rPr lang="es-ES" sz="19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7. Discernimiento </a:t>
            </a:r>
            <a:r>
              <a:rPr lang="es-ES" sz="19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vocacional </a:t>
            </a:r>
            <a:r>
              <a:rPr lang="es-ES" sz="19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(2,5)</a:t>
            </a:r>
            <a:endParaRPr lang="es-ES" sz="19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068763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08252" y="549635"/>
            <a:ext cx="8559073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Comparación de Resultados: 2013 – 2014 - 2015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62" y="1556792"/>
            <a:ext cx="891245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917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42" y="1136188"/>
            <a:ext cx="8462130" cy="3545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uadroTexto 2"/>
          <p:cNvSpPr txBox="1"/>
          <p:nvPr/>
        </p:nvSpPr>
        <p:spPr>
          <a:xfrm>
            <a:off x="210574" y="426941"/>
            <a:ext cx="8784976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  <a:latin typeface="+mn-lt"/>
              </a:rPr>
              <a:t>Nº 2. Profundizar la </a:t>
            </a:r>
            <a:r>
              <a:rPr lang="es-ES" sz="2800" b="1" dirty="0">
                <a:solidFill>
                  <a:schemeClr val="bg1"/>
                </a:solidFill>
                <a:latin typeface="+mn-lt"/>
              </a:rPr>
              <a:t>f</a:t>
            </a:r>
            <a:r>
              <a:rPr lang="es-ES" sz="2800" b="1" dirty="0" smtClean="0">
                <a:solidFill>
                  <a:schemeClr val="bg1"/>
                </a:solidFill>
                <a:latin typeface="+mn-lt"/>
              </a:rPr>
              <a:t>ormación del alumnado en las 4 Cs</a:t>
            </a:r>
            <a:endParaRPr lang="es-VE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930653" y="5021949"/>
            <a:ext cx="7344816" cy="16561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chemeClr val="tx2">
                    <a:lumMod val="50000"/>
                  </a:schemeClr>
                </a:solidFill>
              </a:rPr>
              <a:t>Tipos de Acciones</a:t>
            </a:r>
          </a:p>
          <a:p>
            <a:pPr marL="342900" indent="-342900">
              <a:spcBef>
                <a:spcPts val="200"/>
              </a:spcBef>
              <a:buFont typeface="Wingdings" panose="05000000000000000000" pitchFamily="2" charset="2"/>
              <a:buChar char="ü"/>
            </a:pPr>
            <a:r>
              <a:rPr lang="es-ES_tradnl" sz="2000" b="1" dirty="0" smtClean="0">
                <a:solidFill>
                  <a:schemeClr val="tx2">
                    <a:lumMod val="50000"/>
                  </a:schemeClr>
                </a:solidFill>
              </a:rPr>
              <a:t>Programas/proyectos integrales </a:t>
            </a:r>
            <a:r>
              <a:rPr lang="es-ES_tradnl" dirty="0" smtClean="0">
                <a:solidFill>
                  <a:schemeClr val="tx1"/>
                </a:solidFill>
              </a:rPr>
              <a:t>complejos, que involucran a varias Cs y factores que inciden en la calidad educativa.</a:t>
            </a:r>
          </a:p>
          <a:p>
            <a:pPr marL="342900" indent="-342900">
              <a:spcBef>
                <a:spcPts val="200"/>
              </a:spcBef>
              <a:buFont typeface="Wingdings" panose="05000000000000000000" pitchFamily="2" charset="2"/>
              <a:buChar char="ü"/>
            </a:pPr>
            <a:r>
              <a:rPr lang="es-ES_tradnl" dirty="0">
                <a:solidFill>
                  <a:schemeClr val="tx1"/>
                </a:solidFill>
              </a:rPr>
              <a:t>E</a:t>
            </a:r>
            <a:r>
              <a:rPr lang="es-ES_tradnl" dirty="0" smtClean="0">
                <a:solidFill>
                  <a:schemeClr val="tx1"/>
                </a:solidFill>
              </a:rPr>
              <a:t>xperiencias </a:t>
            </a:r>
            <a:r>
              <a:rPr lang="es-ES_tradnl" sz="2000" b="1" dirty="0" smtClean="0">
                <a:solidFill>
                  <a:schemeClr val="tx2">
                    <a:lumMod val="50000"/>
                  </a:schemeClr>
                </a:solidFill>
              </a:rPr>
              <a:t>pedagógico-académicas</a:t>
            </a:r>
            <a:r>
              <a:rPr lang="es-ES_tradnl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s-ES_tradnl" dirty="0" smtClean="0">
                <a:solidFill>
                  <a:schemeClr val="tx1"/>
                </a:solidFill>
              </a:rPr>
              <a:t>complementarias o de refuerzo.</a:t>
            </a:r>
          </a:p>
          <a:p>
            <a:pPr marL="342900" indent="-342900">
              <a:spcBef>
                <a:spcPts val="200"/>
              </a:spcBef>
              <a:buFont typeface="Wingdings" panose="05000000000000000000" pitchFamily="2" charset="2"/>
              <a:buChar char="ü"/>
            </a:pPr>
            <a:r>
              <a:rPr lang="es-ES_tradnl" dirty="0" smtClean="0">
                <a:solidFill>
                  <a:schemeClr val="tx1"/>
                </a:solidFill>
              </a:rPr>
              <a:t>Actividades de </a:t>
            </a:r>
            <a:r>
              <a:rPr lang="es-ES_tradnl" sz="2000" b="1" dirty="0" smtClean="0">
                <a:solidFill>
                  <a:schemeClr val="tx2">
                    <a:lumMod val="50000"/>
                  </a:schemeClr>
                </a:solidFill>
              </a:rPr>
              <a:t>pastoral</a:t>
            </a:r>
            <a:r>
              <a:rPr lang="es-ES_tradnl" sz="20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s-VE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77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08259" y="181089"/>
            <a:ext cx="8096189" cy="70788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s-VE" sz="2000" b="1" spc="-7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Nº 3. Seguir analizando la situación educativa y política del país,  identificar dificultades/riesgos y </a:t>
            </a:r>
            <a:r>
              <a:rPr lang="es-VE" sz="2000" b="1" spc="-7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afrontarlos</a:t>
            </a:r>
            <a:endParaRPr lang="es-VE" sz="2000" b="1" spc="-7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23528" y="3706068"/>
            <a:ext cx="184731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endParaRPr lang="es-ES" sz="2400" dirty="0"/>
          </a:p>
          <a:p>
            <a:pPr>
              <a:spcBef>
                <a:spcPts val="1200"/>
              </a:spcBef>
            </a:pPr>
            <a:endParaRPr lang="es-ES" sz="2400" dirty="0" smtClean="0"/>
          </a:p>
          <a:p>
            <a:pPr>
              <a:spcBef>
                <a:spcPts val="1200"/>
              </a:spcBef>
            </a:pPr>
            <a:endParaRPr lang="es-VE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42025151"/>
              </p:ext>
            </p:extLst>
          </p:nvPr>
        </p:nvGraphicFramePr>
        <p:xfrm>
          <a:off x="508259" y="1628800"/>
          <a:ext cx="8096189" cy="4657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478394"/>
              </p:ext>
            </p:extLst>
          </p:nvPr>
        </p:nvGraphicFramePr>
        <p:xfrm>
          <a:off x="1763688" y="1772816"/>
          <a:ext cx="7056784" cy="575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7711"/>
                <a:gridCol w="1750500"/>
                <a:gridCol w="1638573"/>
              </a:tblGrid>
              <a:tr h="575142">
                <a:tc>
                  <a:txBody>
                    <a:bodyPr/>
                    <a:lstStyle/>
                    <a:p>
                      <a:pPr defTabSz="900113"/>
                      <a:r>
                        <a:rPr lang="es-VE" sz="2400" dirty="0" smtClean="0"/>
                        <a:t>  1. Marco Regulatorio  </a:t>
                      </a:r>
                      <a:endParaRPr lang="es-VE" sz="2400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400" dirty="0" smtClean="0"/>
                        <a:t>11 (50%)</a:t>
                      </a:r>
                      <a:endParaRPr lang="es-VE" sz="2400" dirty="0"/>
                    </a:p>
                  </a:txBody>
                  <a:tcPr>
                    <a:solidFill>
                      <a:srgbClr val="1A598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s-VE" sz="2400" dirty="0" smtClean="0"/>
                        <a:t>2,6</a:t>
                      </a:r>
                      <a:endParaRPr lang="es-VE" sz="2400" dirty="0"/>
                    </a:p>
                  </a:txBody>
                  <a:tcPr>
                    <a:solidFill>
                      <a:srgbClr val="2375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342873"/>
              </p:ext>
            </p:extLst>
          </p:nvPr>
        </p:nvGraphicFramePr>
        <p:xfrm>
          <a:off x="1763688" y="2708920"/>
          <a:ext cx="7056784" cy="575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7711"/>
                <a:gridCol w="1750500"/>
                <a:gridCol w="1638573"/>
              </a:tblGrid>
              <a:tr h="575142">
                <a:tc>
                  <a:txBody>
                    <a:bodyPr/>
                    <a:lstStyle/>
                    <a:p>
                      <a:pPr defTabSz="900113"/>
                      <a:r>
                        <a:rPr lang="es-VE" sz="2200" dirty="0" smtClean="0"/>
                        <a:t>  2. Pedagógico-organizativas</a:t>
                      </a:r>
                      <a:endParaRPr lang="es-VE" sz="2200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400" dirty="0" smtClean="0"/>
                        <a:t>10 (45%)</a:t>
                      </a:r>
                      <a:endParaRPr lang="es-VE" sz="2400" dirty="0"/>
                    </a:p>
                  </a:txBody>
                  <a:tcPr>
                    <a:solidFill>
                      <a:srgbClr val="1A598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s-VE" sz="2400" dirty="0" smtClean="0"/>
                        <a:t>2,3</a:t>
                      </a:r>
                      <a:endParaRPr lang="es-VE" sz="2400" dirty="0"/>
                    </a:p>
                  </a:txBody>
                  <a:tcPr>
                    <a:solidFill>
                      <a:srgbClr val="2375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604790"/>
              </p:ext>
            </p:extLst>
          </p:nvPr>
        </p:nvGraphicFramePr>
        <p:xfrm>
          <a:off x="1763688" y="3695228"/>
          <a:ext cx="7056784" cy="575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7711"/>
                <a:gridCol w="1750500"/>
                <a:gridCol w="1638573"/>
              </a:tblGrid>
              <a:tr h="575142">
                <a:tc>
                  <a:txBody>
                    <a:bodyPr/>
                    <a:lstStyle/>
                    <a:p>
                      <a:pPr defTabSz="900113"/>
                      <a:r>
                        <a:rPr lang="es-VE" sz="2400" dirty="0" smtClean="0"/>
                        <a:t>  3. Inseguridad  </a:t>
                      </a:r>
                      <a:endParaRPr lang="es-VE" sz="2400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400" dirty="0" smtClean="0"/>
                        <a:t>11 (50%)</a:t>
                      </a:r>
                      <a:endParaRPr lang="es-VE" sz="2400" dirty="0"/>
                    </a:p>
                  </a:txBody>
                  <a:tcPr>
                    <a:solidFill>
                      <a:srgbClr val="1A598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s-VE" sz="2400" dirty="0" smtClean="0"/>
                        <a:t>2,1</a:t>
                      </a:r>
                      <a:endParaRPr lang="es-VE" sz="2400" dirty="0"/>
                    </a:p>
                  </a:txBody>
                  <a:tcPr>
                    <a:solidFill>
                      <a:srgbClr val="2375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4661614"/>
              </p:ext>
            </p:extLst>
          </p:nvPr>
        </p:nvGraphicFramePr>
        <p:xfrm>
          <a:off x="1763688" y="4653136"/>
          <a:ext cx="7056783" cy="575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7711"/>
                <a:gridCol w="1750499"/>
                <a:gridCol w="1638573"/>
              </a:tblGrid>
              <a:tr h="575142">
                <a:tc>
                  <a:txBody>
                    <a:bodyPr/>
                    <a:lstStyle/>
                    <a:p>
                      <a:pPr defTabSz="900113"/>
                      <a:r>
                        <a:rPr lang="es-VE" sz="2200" spc="0" baseline="0" dirty="0" smtClean="0"/>
                        <a:t>  4. Situación político-social  </a:t>
                      </a:r>
                      <a:endParaRPr lang="es-VE" sz="2200" spc="0" baseline="0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400" dirty="0" smtClean="0"/>
                        <a:t>10 (45%)</a:t>
                      </a:r>
                      <a:endParaRPr lang="es-VE" sz="2400" dirty="0"/>
                    </a:p>
                  </a:txBody>
                  <a:tcPr>
                    <a:solidFill>
                      <a:srgbClr val="1A598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s-VE" sz="2400" dirty="0" smtClean="0"/>
                        <a:t>2,1</a:t>
                      </a:r>
                      <a:endParaRPr lang="es-VE" sz="2400" dirty="0"/>
                    </a:p>
                  </a:txBody>
                  <a:tcPr>
                    <a:solidFill>
                      <a:srgbClr val="2375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6859"/>
              </p:ext>
            </p:extLst>
          </p:nvPr>
        </p:nvGraphicFramePr>
        <p:xfrm>
          <a:off x="1763688" y="5661248"/>
          <a:ext cx="7056784" cy="575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7711"/>
                <a:gridCol w="1750500"/>
                <a:gridCol w="1638573"/>
              </a:tblGrid>
              <a:tr h="575142">
                <a:tc>
                  <a:txBody>
                    <a:bodyPr/>
                    <a:lstStyle/>
                    <a:p>
                      <a:pPr defTabSz="900113"/>
                      <a:r>
                        <a:rPr lang="es-VE" sz="2400" dirty="0" smtClean="0"/>
                        <a:t>  5. </a:t>
                      </a:r>
                      <a:r>
                        <a:rPr lang="es-VE" sz="2400" spc="-110" baseline="0" dirty="0" smtClean="0"/>
                        <a:t>Financieros   </a:t>
                      </a:r>
                      <a:endParaRPr lang="es-VE" sz="2400" spc="-110" baseline="0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400" dirty="0" smtClean="0"/>
                        <a:t>14 (67%)</a:t>
                      </a:r>
                      <a:endParaRPr lang="es-VE" sz="2400" dirty="0"/>
                    </a:p>
                  </a:txBody>
                  <a:tcPr>
                    <a:solidFill>
                      <a:srgbClr val="1A598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s-VE" sz="2400" dirty="0" smtClean="0"/>
                        <a:t>1,6</a:t>
                      </a:r>
                      <a:endParaRPr lang="es-VE" sz="2400" dirty="0"/>
                    </a:p>
                  </a:txBody>
                  <a:tcPr>
                    <a:solidFill>
                      <a:srgbClr val="2375B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339315"/>
              </p:ext>
            </p:extLst>
          </p:nvPr>
        </p:nvGraphicFramePr>
        <p:xfrm>
          <a:off x="1763688" y="1124745"/>
          <a:ext cx="705678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7711"/>
                <a:gridCol w="1750500"/>
                <a:gridCol w="1638573"/>
              </a:tblGrid>
              <a:tr h="432048">
                <a:tc>
                  <a:txBody>
                    <a:bodyPr/>
                    <a:lstStyle/>
                    <a:p>
                      <a:pPr algn="ctr" defTabSz="900113"/>
                      <a:r>
                        <a:rPr lang="es-ES" sz="2400" dirty="0" smtClean="0"/>
                        <a:t>Dificultades/Riesgos        </a:t>
                      </a:r>
                      <a:endParaRPr lang="es-VE" sz="24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VE" sz="2400" dirty="0" smtClean="0"/>
                        <a:t>Nº</a:t>
                      </a:r>
                      <a:endParaRPr lang="es-VE" sz="24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s-VE" sz="2000" dirty="0" smtClean="0"/>
                        <a:t>Importancia</a:t>
                      </a:r>
                      <a:endParaRPr lang="es-VE" sz="20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sp>
        <p:nvSpPr>
          <p:cNvPr id="5" name="4 Flecha derecha"/>
          <p:cNvSpPr/>
          <p:nvPr/>
        </p:nvSpPr>
        <p:spPr>
          <a:xfrm>
            <a:off x="827584" y="1052736"/>
            <a:ext cx="936104" cy="64807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sz="1900" b="1" dirty="0" smtClean="0"/>
              <a:t>2015</a:t>
            </a:r>
            <a:endParaRPr lang="es-VE" sz="1900" b="1" dirty="0"/>
          </a:p>
        </p:txBody>
      </p:sp>
      <p:sp>
        <p:nvSpPr>
          <p:cNvPr id="6" name="5 Rectángulo"/>
          <p:cNvSpPr/>
          <p:nvPr/>
        </p:nvSpPr>
        <p:spPr>
          <a:xfrm>
            <a:off x="107504" y="1196752"/>
            <a:ext cx="720080" cy="496855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s-ES_tradnl" sz="2000" b="1" dirty="0" smtClean="0">
                <a:solidFill>
                  <a:schemeClr val="bg1"/>
                </a:solidFill>
              </a:rPr>
              <a:t>2014</a:t>
            </a:r>
          </a:p>
          <a:p>
            <a:pPr algn="ctr"/>
            <a:endParaRPr lang="es-ES_tradnl" b="1" dirty="0">
              <a:solidFill>
                <a:schemeClr val="bg1"/>
              </a:solidFill>
            </a:endParaRPr>
          </a:p>
          <a:p>
            <a:pPr algn="ctr"/>
            <a:r>
              <a:rPr lang="es-ES_tradnl" sz="2000" b="1" dirty="0" smtClean="0">
                <a:solidFill>
                  <a:schemeClr val="bg1"/>
                </a:solidFill>
              </a:rPr>
              <a:t>(3)</a:t>
            </a:r>
          </a:p>
          <a:p>
            <a:pPr algn="ctr"/>
            <a:endParaRPr lang="es-ES_tradnl" sz="2000" b="1" dirty="0">
              <a:solidFill>
                <a:schemeClr val="bg1"/>
              </a:solidFill>
            </a:endParaRPr>
          </a:p>
          <a:p>
            <a:pPr algn="ctr"/>
            <a:endParaRPr lang="es-ES_tradnl" sz="2000" b="1" dirty="0" smtClean="0">
              <a:solidFill>
                <a:schemeClr val="bg1"/>
              </a:solidFill>
            </a:endParaRPr>
          </a:p>
          <a:p>
            <a:pPr algn="ctr">
              <a:spcBef>
                <a:spcPts val="200"/>
              </a:spcBef>
            </a:pPr>
            <a:r>
              <a:rPr lang="es-ES_tradnl" sz="2000" b="1" dirty="0" smtClean="0">
                <a:solidFill>
                  <a:schemeClr val="bg1"/>
                </a:solidFill>
              </a:rPr>
              <a:t>(5)</a:t>
            </a:r>
          </a:p>
          <a:p>
            <a:pPr algn="ctr"/>
            <a:endParaRPr lang="es-ES_tradnl" sz="2000" b="1" dirty="0">
              <a:solidFill>
                <a:schemeClr val="bg1"/>
              </a:solidFill>
            </a:endParaRPr>
          </a:p>
          <a:p>
            <a:pPr algn="ctr"/>
            <a:endParaRPr lang="es-ES_tradnl" sz="2000" b="1" dirty="0" smtClean="0">
              <a:solidFill>
                <a:schemeClr val="bg1"/>
              </a:solidFill>
            </a:endParaRPr>
          </a:p>
          <a:p>
            <a:pPr algn="ctr">
              <a:spcBef>
                <a:spcPts val="1200"/>
              </a:spcBef>
            </a:pPr>
            <a:r>
              <a:rPr lang="es-ES_tradnl" sz="2000" b="1" dirty="0" smtClean="0">
                <a:solidFill>
                  <a:schemeClr val="bg1"/>
                </a:solidFill>
              </a:rPr>
              <a:t>(4)</a:t>
            </a:r>
          </a:p>
          <a:p>
            <a:pPr algn="ctr">
              <a:spcBef>
                <a:spcPts val="1200"/>
              </a:spcBef>
            </a:pPr>
            <a:endParaRPr lang="es-ES_tradnl" sz="2000" b="1" dirty="0">
              <a:solidFill>
                <a:schemeClr val="bg1"/>
              </a:solidFill>
            </a:endParaRPr>
          </a:p>
          <a:p>
            <a:pPr algn="ctr">
              <a:spcBef>
                <a:spcPts val="1200"/>
              </a:spcBef>
            </a:pPr>
            <a:r>
              <a:rPr lang="es-ES_tradnl" sz="2000" b="1" dirty="0" smtClean="0">
                <a:solidFill>
                  <a:schemeClr val="bg1"/>
                </a:solidFill>
              </a:rPr>
              <a:t>(2)</a:t>
            </a:r>
          </a:p>
          <a:p>
            <a:pPr algn="ctr">
              <a:spcBef>
                <a:spcPts val="1200"/>
              </a:spcBef>
            </a:pPr>
            <a:endParaRPr lang="es-ES_tradnl" sz="2000" b="1" dirty="0">
              <a:solidFill>
                <a:schemeClr val="bg1"/>
              </a:solidFill>
            </a:endParaRPr>
          </a:p>
          <a:p>
            <a:pPr algn="ctr">
              <a:spcBef>
                <a:spcPts val="1800"/>
              </a:spcBef>
            </a:pPr>
            <a:r>
              <a:rPr lang="es-ES_tradnl" sz="2000" b="1" dirty="0" smtClean="0">
                <a:solidFill>
                  <a:schemeClr val="bg1"/>
                </a:solidFill>
              </a:rPr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28522175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63388" y="548680"/>
            <a:ext cx="7941060" cy="55399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s-ES" sz="2900" b="1" dirty="0" smtClean="0">
                <a:solidFill>
                  <a:schemeClr val="bg1"/>
                </a:solidFill>
              </a:rPr>
              <a:t>Marco regulatorio: políticas educativas</a:t>
            </a:r>
            <a:endParaRPr lang="es-VE" sz="2900" b="1" dirty="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23528" y="3706068"/>
            <a:ext cx="184731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endParaRPr lang="es-ES" sz="2400" dirty="0"/>
          </a:p>
          <a:p>
            <a:pPr>
              <a:spcBef>
                <a:spcPts val="1200"/>
              </a:spcBef>
            </a:pPr>
            <a:endParaRPr lang="es-ES" sz="2400" dirty="0" smtClean="0"/>
          </a:p>
          <a:p>
            <a:pPr>
              <a:spcBef>
                <a:spcPts val="1200"/>
              </a:spcBef>
            </a:pPr>
            <a:endParaRPr lang="es-VE" dirty="0"/>
          </a:p>
        </p:txBody>
      </p:sp>
      <p:sp>
        <p:nvSpPr>
          <p:cNvPr id="6" name="Elipse 5"/>
          <p:cNvSpPr/>
          <p:nvPr/>
        </p:nvSpPr>
        <p:spPr>
          <a:xfrm>
            <a:off x="7884368" y="332656"/>
            <a:ext cx="1008112" cy="936104"/>
          </a:xfrm>
          <a:prstGeom prst="ellipse">
            <a:avLst/>
          </a:prstGeom>
          <a:blipFill rotWithShape="1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3 CuadroTexto"/>
          <p:cNvSpPr txBox="1"/>
          <p:nvPr/>
        </p:nvSpPr>
        <p:spPr>
          <a:xfrm>
            <a:off x="508259" y="1412776"/>
            <a:ext cx="3292216" cy="502701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269875" indent="-269875" fontAlgn="auto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defRPr/>
            </a:pPr>
            <a:r>
              <a:rPr lang="es-VE" sz="2100" b="1" spc="-30" dirty="0" smtClean="0">
                <a:solidFill>
                  <a:schemeClr val="lt1"/>
                </a:solidFill>
                <a:latin typeface="+mn-lt"/>
              </a:rPr>
              <a:t>Lineamientos cambiantes </a:t>
            </a:r>
            <a:r>
              <a:rPr lang="es-VE" sz="2100" b="1" dirty="0" smtClean="0">
                <a:solidFill>
                  <a:schemeClr val="lt1"/>
                </a:solidFill>
                <a:latin typeface="+mn-lt"/>
              </a:rPr>
              <a:t>e inconsistentes con las propuestas propias.</a:t>
            </a:r>
          </a:p>
          <a:p>
            <a:pPr marL="269875" indent="-269875" fontAlgn="auto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defRPr/>
            </a:pPr>
            <a:r>
              <a:rPr lang="es-VE" sz="2100" b="1" dirty="0">
                <a:solidFill>
                  <a:schemeClr val="lt1"/>
                </a:solidFill>
                <a:latin typeface="+mn-lt"/>
              </a:rPr>
              <a:t>O</a:t>
            </a:r>
            <a:r>
              <a:rPr lang="es-VE" sz="2100" b="1" dirty="0" smtClean="0">
                <a:solidFill>
                  <a:schemeClr val="lt1"/>
                </a:solidFill>
                <a:latin typeface="+mn-lt"/>
              </a:rPr>
              <a:t>rganización social comunal</a:t>
            </a:r>
            <a:r>
              <a:rPr lang="es-VE" sz="2100" b="1" dirty="0">
                <a:solidFill>
                  <a:schemeClr val="lt1"/>
                </a:solidFill>
                <a:latin typeface="+mn-lt"/>
              </a:rPr>
              <a:t> </a:t>
            </a:r>
            <a:r>
              <a:rPr lang="es-VE" sz="2100" b="1" dirty="0" smtClean="0">
                <a:solidFill>
                  <a:schemeClr val="lt1"/>
                </a:solidFill>
                <a:latin typeface="+mn-lt"/>
              </a:rPr>
              <a:t>y Resol. 058.</a:t>
            </a:r>
            <a:endParaRPr lang="es-VE" sz="2100" b="1" dirty="0">
              <a:solidFill>
                <a:schemeClr val="lt1"/>
              </a:solidFill>
              <a:latin typeface="+mn-lt"/>
            </a:endParaRPr>
          </a:p>
          <a:p>
            <a:pPr marL="269875" indent="-269875" fontAlgn="auto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defRPr/>
            </a:pPr>
            <a:r>
              <a:rPr lang="es-ES_tradnl" sz="2100" b="1" spc="-60" dirty="0" smtClean="0">
                <a:solidFill>
                  <a:schemeClr val="lt1"/>
                </a:solidFill>
                <a:latin typeface="+mn-lt"/>
              </a:rPr>
              <a:t>Currículos desactualizados.</a:t>
            </a:r>
          </a:p>
          <a:p>
            <a:pPr marL="269875" indent="-269875" fontAlgn="auto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defRPr/>
            </a:pPr>
            <a:r>
              <a:rPr lang="es-ES_tradnl" sz="2100" b="1" spc="-60" dirty="0" smtClean="0">
                <a:solidFill>
                  <a:schemeClr val="lt1"/>
                </a:solidFill>
                <a:latin typeface="+mn-lt"/>
              </a:rPr>
              <a:t>Baja calidad educativa.</a:t>
            </a:r>
          </a:p>
          <a:p>
            <a:pPr marL="269875" indent="-269875" fontAlgn="auto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defRPr/>
            </a:pPr>
            <a:r>
              <a:rPr lang="es-ES_tradnl" sz="2100" b="1" spc="-60" dirty="0" smtClean="0">
                <a:solidFill>
                  <a:schemeClr val="lt1"/>
                </a:solidFill>
                <a:latin typeface="+mn-lt"/>
              </a:rPr>
              <a:t>Políticas de supervisión.</a:t>
            </a:r>
          </a:p>
          <a:p>
            <a:pPr marL="269875" indent="-269875" fontAlgn="auto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defRPr/>
            </a:pPr>
            <a:r>
              <a:rPr lang="es-ES_tradnl" sz="2100" b="1" spc="-60" dirty="0" smtClean="0">
                <a:solidFill>
                  <a:schemeClr val="lt1"/>
                </a:solidFill>
                <a:latin typeface="+mn-lt"/>
              </a:rPr>
              <a:t>Políticas en </a:t>
            </a:r>
            <a:r>
              <a:rPr lang="es-ES_tradnl" sz="2100" b="1" spc="-60" dirty="0" err="1" smtClean="0">
                <a:solidFill>
                  <a:schemeClr val="lt1"/>
                </a:solidFill>
                <a:latin typeface="+mn-lt"/>
              </a:rPr>
              <a:t>Educ</a:t>
            </a:r>
            <a:r>
              <a:rPr lang="es-ES_tradnl" sz="2100" b="1" spc="-60" dirty="0" smtClean="0">
                <a:solidFill>
                  <a:schemeClr val="lt1"/>
                </a:solidFill>
                <a:latin typeface="+mn-lt"/>
              </a:rPr>
              <a:t>. Técnica.</a:t>
            </a:r>
          </a:p>
          <a:p>
            <a:pPr marL="269875" indent="-269875" fontAlgn="auto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defRPr/>
            </a:pPr>
            <a:r>
              <a:rPr lang="es-ES_tradnl" sz="2100" b="1" spc="-60" dirty="0" smtClean="0">
                <a:solidFill>
                  <a:schemeClr val="lt1"/>
                </a:solidFill>
                <a:latin typeface="+mn-lt"/>
              </a:rPr>
              <a:t>Manipulación de la participación en consultas.</a:t>
            </a:r>
          </a:p>
          <a:p>
            <a:pPr marL="269875" indent="-269875" fontAlgn="auto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defRPr/>
            </a:pPr>
            <a:r>
              <a:rPr lang="es-VE" sz="2100" b="1" dirty="0" smtClean="0">
                <a:solidFill>
                  <a:schemeClr val="lt1"/>
                </a:solidFill>
                <a:latin typeface="+mn-lt"/>
              </a:rPr>
              <a:t>Indefinición legal (CPFA)</a:t>
            </a:r>
          </a:p>
          <a:p>
            <a:pPr marL="269875" indent="-269875" fontAlgn="auto">
              <a:spcBef>
                <a:spcPts val="200"/>
              </a:spcBef>
              <a:spcAft>
                <a:spcPts val="200"/>
              </a:spcAft>
              <a:buFont typeface="+mj-lt"/>
              <a:buAutoNum type="arabicPeriod"/>
              <a:defRPr/>
            </a:pPr>
            <a:r>
              <a:rPr lang="es-ES_tradnl" sz="2100" b="1" dirty="0">
                <a:solidFill>
                  <a:schemeClr val="lt1"/>
                </a:solidFill>
                <a:latin typeface="+mn-lt"/>
              </a:rPr>
              <a:t>R</a:t>
            </a:r>
            <a:r>
              <a:rPr lang="es-ES_tradnl" sz="2100" b="1" dirty="0" smtClean="0">
                <a:solidFill>
                  <a:schemeClr val="lt1"/>
                </a:solidFill>
                <a:latin typeface="+mn-lt"/>
              </a:rPr>
              <a:t>egulación de matrícula en las universidades.</a:t>
            </a:r>
            <a:endParaRPr lang="es-VE" sz="2100" b="1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800474" y="1412776"/>
            <a:ext cx="5092005" cy="5027017"/>
          </a:xfrm>
          <a:prstGeom prst="rect">
            <a:avLst/>
          </a:prstGeom>
          <a:solidFill>
            <a:srgbClr val="FCE3D0"/>
          </a:solidFill>
        </p:spPr>
        <p:txBody>
          <a:bodyPr wrap="square" rtlCol="0">
            <a:spAutoFit/>
          </a:bodyPr>
          <a:lstStyle/>
          <a:p>
            <a:pPr marL="306388" indent="-306388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s-VE" sz="2100" b="1" dirty="0">
                <a:latin typeface="+mn-lt"/>
              </a:rPr>
              <a:t>Diálogo con ministerios e instituciones afines sobre normas que las afectan.</a:t>
            </a:r>
          </a:p>
          <a:p>
            <a:pPr marL="306388" indent="-306388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s-VE" sz="2100" b="1" dirty="0" smtClean="0">
                <a:solidFill>
                  <a:srgbClr val="C00000"/>
                </a:solidFill>
                <a:latin typeface="+mn-lt"/>
              </a:rPr>
              <a:t>Divulgación </a:t>
            </a:r>
            <a:r>
              <a:rPr lang="es-VE" sz="2100" b="1" dirty="0">
                <a:solidFill>
                  <a:srgbClr val="C00000"/>
                </a:solidFill>
                <a:latin typeface="+mn-lt"/>
              </a:rPr>
              <a:t>de </a:t>
            </a:r>
            <a:r>
              <a:rPr lang="es-VE" sz="2100" b="1" dirty="0" smtClean="0">
                <a:solidFill>
                  <a:srgbClr val="C00000"/>
                </a:solidFill>
                <a:latin typeface="+mn-lt"/>
              </a:rPr>
              <a:t>propuestas propias y experiencias </a:t>
            </a:r>
            <a:r>
              <a:rPr lang="es-VE" sz="2100" b="1" dirty="0">
                <a:solidFill>
                  <a:srgbClr val="C00000"/>
                </a:solidFill>
                <a:latin typeface="+mn-lt"/>
              </a:rPr>
              <a:t>curriculares significativas.</a:t>
            </a:r>
            <a:r>
              <a:rPr lang="es-VE" sz="2100" b="1" dirty="0">
                <a:latin typeface="+mn-lt"/>
              </a:rPr>
              <a:t>  </a:t>
            </a:r>
          </a:p>
          <a:p>
            <a:pPr marL="306388" indent="-306388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s-ES" sz="2100" b="1" dirty="0" smtClean="0">
                <a:latin typeface="+mn-lt"/>
              </a:rPr>
              <a:t>Socialización con los docentes y PPRR, para la contextualización y adecuación de las exigencias en lo posible. </a:t>
            </a:r>
          </a:p>
          <a:p>
            <a:pPr marL="306388" indent="-306388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s-ES" sz="2100" b="1" dirty="0" smtClean="0">
                <a:solidFill>
                  <a:srgbClr val="C00000"/>
                </a:solidFill>
                <a:latin typeface="+mn-lt"/>
              </a:rPr>
              <a:t>Participación y aportes en consultas, comisiones, convenios  que les son requeridos. </a:t>
            </a:r>
            <a:r>
              <a:rPr lang="es-ES" sz="2100" b="1" dirty="0">
                <a:solidFill>
                  <a:srgbClr val="C00000"/>
                </a:solidFill>
                <a:latin typeface="+mn-lt"/>
              </a:rPr>
              <a:t>A</a:t>
            </a:r>
            <a:r>
              <a:rPr lang="es-ES" sz="2100" b="1" dirty="0" smtClean="0">
                <a:solidFill>
                  <a:srgbClr val="C00000"/>
                </a:solidFill>
                <a:latin typeface="+mn-lt"/>
              </a:rPr>
              <a:t>poyo para la formación de directivos y educadores del sector oficial.</a:t>
            </a:r>
          </a:p>
          <a:p>
            <a:pPr marL="306388" indent="-306388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s-VE" sz="2100" b="1" dirty="0" smtClean="0">
                <a:latin typeface="+mn-lt"/>
              </a:rPr>
              <a:t>Insistencia en entrevistas y diálogos con el MPPEUTC sobre el diseño del CPFA; y de la UCAB para justificar los aumentos en la matrícula.</a:t>
            </a:r>
            <a:endParaRPr lang="es-VE" sz="21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21375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theme/theme1.xml><?xml version="1.0" encoding="utf-8"?>
<a:theme xmlns:a="http://schemas.openxmlformats.org/drawingml/2006/main" name="Retrospección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ció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8258</TotalTime>
  <Words>1628</Words>
  <Application>Microsoft Office PowerPoint</Application>
  <PresentationFormat>Presentación en pantalla (4:3)</PresentationFormat>
  <Paragraphs>199</Paragraphs>
  <Slides>17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Lucida Sans Unicode</vt:lpstr>
      <vt:lpstr>Tahoma</vt:lpstr>
      <vt:lpstr>Wingdings</vt:lpstr>
      <vt:lpstr>Retrospección</vt:lpstr>
      <vt:lpstr> Integración de los Informes de las Obras Los Teques, 22 de abril 2015</vt:lpstr>
      <vt:lpstr>Asamblea 2014: Comprometidos en la Misión</vt:lpstr>
      <vt:lpstr>Presentación de PowerPoint</vt:lpstr>
      <vt:lpstr>Seguimiento de las Asambleas  Información requerida a las Obras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Lenovo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Propuestas para la Formación del Personal y Colaboradores de las Obras Educativas en “Identidad y Misión”</dc:title>
  <dc:creator>Maritza Barrios</dc:creator>
  <cp:lastModifiedBy>Maritza Barrios</cp:lastModifiedBy>
  <cp:revision>386</cp:revision>
  <dcterms:created xsi:type="dcterms:W3CDTF">2010-05-10T21:30:09Z</dcterms:created>
  <dcterms:modified xsi:type="dcterms:W3CDTF">2015-04-22T23:52:07Z</dcterms:modified>
</cp:coreProperties>
</file>